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18"/>
  </p:notesMasterIdLst>
  <p:sldIdLst>
    <p:sldId id="275" r:id="rId2"/>
    <p:sldId id="257" r:id="rId3"/>
    <p:sldId id="293" r:id="rId4"/>
    <p:sldId id="276" r:id="rId5"/>
    <p:sldId id="277" r:id="rId6"/>
    <p:sldId id="278" r:id="rId7"/>
    <p:sldId id="289" r:id="rId8"/>
    <p:sldId id="291" r:id="rId9"/>
    <p:sldId id="280" r:id="rId10"/>
    <p:sldId id="279" r:id="rId11"/>
    <p:sldId id="284" r:id="rId12"/>
    <p:sldId id="288" r:id="rId13"/>
    <p:sldId id="286" r:id="rId14"/>
    <p:sldId id="281" r:id="rId15"/>
    <p:sldId id="290" r:id="rId16"/>
    <p:sldId id="292" r:id="rId17"/>
  </p:sldIdLst>
  <p:sldSz cx="12192000" cy="6858000"/>
  <p:notesSz cx="6810375"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0" autoAdjust="0"/>
  </p:normalViewPr>
  <p:slideViewPr>
    <p:cSldViewPr snapToGrid="0">
      <p:cViewPr varScale="1">
        <p:scale>
          <a:sx n="86" d="100"/>
          <a:sy n="86" d="100"/>
        </p:scale>
        <p:origin x="1032" y="67"/>
      </p:cViewPr>
      <p:guideLst/>
    </p:cSldViewPr>
  </p:slideViewPr>
  <p:outlineViewPr>
    <p:cViewPr>
      <p:scale>
        <a:sx n="33" d="100"/>
        <a:sy n="33" d="100"/>
      </p:scale>
      <p:origin x="0" y="0"/>
    </p:cViewPr>
  </p:outlineViewPr>
  <p:notesTextViewPr>
    <p:cViewPr>
      <p:scale>
        <a:sx n="400" d="100"/>
        <a:sy n="4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E2D3AA-D234-49A4-9463-5E56453CABB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80ED6A4D-9096-4E65-9064-C9A31092D5F7}">
      <dgm:prSet custT="1"/>
      <dgm:spPr/>
      <dgm:t>
        <a:bodyPr/>
        <a:lstStyle/>
        <a:p>
          <a:r>
            <a:rPr lang="it-IT" sz="1100" b="1" dirty="0">
              <a:solidFill>
                <a:schemeClr val="accent6">
                  <a:lumMod val="75000"/>
                </a:schemeClr>
              </a:solidFill>
            </a:rPr>
            <a:t>CRITERI PER CENTRI FORTEMENTE URBANIZZATI</a:t>
          </a:r>
          <a:endParaRPr lang="en-US" sz="1100" b="1" dirty="0">
            <a:solidFill>
              <a:schemeClr val="accent6">
                <a:lumMod val="75000"/>
              </a:schemeClr>
            </a:solidFill>
          </a:endParaRPr>
        </a:p>
      </dgm:t>
    </dgm:pt>
    <dgm:pt modelId="{10CF36AA-3F09-44C3-8425-E26D11CFDAD4}" type="parTrans" cxnId="{2CAD8056-0D23-4DB8-B36A-87E6AD7D645A}">
      <dgm:prSet/>
      <dgm:spPr/>
      <dgm:t>
        <a:bodyPr/>
        <a:lstStyle/>
        <a:p>
          <a:endParaRPr lang="en-US" sz="2400" b="1">
            <a:solidFill>
              <a:schemeClr val="accent6">
                <a:lumMod val="75000"/>
              </a:schemeClr>
            </a:solidFill>
          </a:endParaRPr>
        </a:p>
      </dgm:t>
    </dgm:pt>
    <dgm:pt modelId="{E8D56A68-6824-4186-B3D3-F47D9B32F39D}" type="sibTrans" cxnId="{2CAD8056-0D23-4DB8-B36A-87E6AD7D645A}">
      <dgm:prSet/>
      <dgm:spPr/>
      <dgm:t>
        <a:bodyPr/>
        <a:lstStyle/>
        <a:p>
          <a:endParaRPr lang="en-US" sz="2400" b="1">
            <a:solidFill>
              <a:schemeClr val="accent6">
                <a:lumMod val="75000"/>
              </a:schemeClr>
            </a:solidFill>
          </a:endParaRPr>
        </a:p>
      </dgm:t>
    </dgm:pt>
    <dgm:pt modelId="{4C979B52-946B-4C5F-B709-ED75EE09D46F}">
      <dgm:prSet custT="1"/>
      <dgm:spPr/>
      <dgm:t>
        <a:bodyPr/>
        <a:lstStyle/>
        <a:p>
          <a:r>
            <a:rPr lang="it-IT" sz="1100" b="1" dirty="0">
              <a:solidFill>
                <a:schemeClr val="accent6">
                  <a:lumMod val="75000"/>
                </a:schemeClr>
              </a:solidFill>
            </a:rPr>
            <a:t>MODALITA’ DI COORDINAMENTO TRA ACCORPAMENTI E PROGETTI PNRR</a:t>
          </a:r>
          <a:endParaRPr lang="en-US" sz="1100" b="1" dirty="0">
            <a:solidFill>
              <a:schemeClr val="accent6">
                <a:lumMod val="75000"/>
              </a:schemeClr>
            </a:solidFill>
          </a:endParaRPr>
        </a:p>
      </dgm:t>
    </dgm:pt>
    <dgm:pt modelId="{DFFD5742-DA6A-433F-A037-7B3F2BC9A23A}" type="parTrans" cxnId="{41F03FA1-A229-4FBF-A9DD-6CE6EA4871FD}">
      <dgm:prSet/>
      <dgm:spPr/>
      <dgm:t>
        <a:bodyPr/>
        <a:lstStyle/>
        <a:p>
          <a:endParaRPr lang="en-US" sz="2400" b="1">
            <a:solidFill>
              <a:schemeClr val="accent6">
                <a:lumMod val="75000"/>
              </a:schemeClr>
            </a:solidFill>
          </a:endParaRPr>
        </a:p>
      </dgm:t>
    </dgm:pt>
    <dgm:pt modelId="{AADB7881-95AB-4783-85F5-0F0A5284C0E7}" type="sibTrans" cxnId="{41F03FA1-A229-4FBF-A9DD-6CE6EA4871FD}">
      <dgm:prSet/>
      <dgm:spPr/>
      <dgm:t>
        <a:bodyPr/>
        <a:lstStyle/>
        <a:p>
          <a:endParaRPr lang="en-US" sz="2400" b="1">
            <a:solidFill>
              <a:schemeClr val="accent6">
                <a:lumMod val="75000"/>
              </a:schemeClr>
            </a:solidFill>
          </a:endParaRPr>
        </a:p>
      </dgm:t>
    </dgm:pt>
    <dgm:pt modelId="{88D501E0-47AB-422B-8A0A-A1644F81C894}">
      <dgm:prSet custT="1"/>
      <dgm:spPr/>
      <dgm:t>
        <a:bodyPr/>
        <a:lstStyle/>
        <a:p>
          <a:r>
            <a:rPr lang="it-IT" sz="1100" b="1" dirty="0">
              <a:solidFill>
                <a:schemeClr val="accent6">
                  <a:lumMod val="75000"/>
                </a:schemeClr>
              </a:solidFill>
            </a:rPr>
            <a:t>DOTAZIONE DEGLI ORGANICI «COMPOSTI»</a:t>
          </a:r>
          <a:endParaRPr lang="en-US" sz="1100" b="1" dirty="0">
            <a:solidFill>
              <a:schemeClr val="accent6">
                <a:lumMod val="75000"/>
              </a:schemeClr>
            </a:solidFill>
          </a:endParaRPr>
        </a:p>
      </dgm:t>
    </dgm:pt>
    <dgm:pt modelId="{07600BA5-C37C-4E17-9BC9-0AED0AF4546C}" type="parTrans" cxnId="{A332A6DA-AF02-4FAC-BEAD-A007CF552638}">
      <dgm:prSet/>
      <dgm:spPr/>
      <dgm:t>
        <a:bodyPr/>
        <a:lstStyle/>
        <a:p>
          <a:endParaRPr lang="en-US" sz="2400" b="1">
            <a:solidFill>
              <a:schemeClr val="accent6">
                <a:lumMod val="75000"/>
              </a:schemeClr>
            </a:solidFill>
          </a:endParaRPr>
        </a:p>
      </dgm:t>
    </dgm:pt>
    <dgm:pt modelId="{542F11C6-4336-49B2-A5C4-DC7FFB155A6F}" type="sibTrans" cxnId="{A332A6DA-AF02-4FAC-BEAD-A007CF552638}">
      <dgm:prSet/>
      <dgm:spPr/>
      <dgm:t>
        <a:bodyPr/>
        <a:lstStyle/>
        <a:p>
          <a:endParaRPr lang="en-US" sz="2400" b="1">
            <a:solidFill>
              <a:schemeClr val="accent6">
                <a:lumMod val="75000"/>
              </a:schemeClr>
            </a:solidFill>
          </a:endParaRPr>
        </a:p>
      </dgm:t>
    </dgm:pt>
    <dgm:pt modelId="{90BD9B4C-7321-4D18-8A42-BD80CE880BC1}">
      <dgm:prSet custT="1"/>
      <dgm:spPr/>
      <dgm:t>
        <a:bodyPr/>
        <a:lstStyle/>
        <a:p>
          <a:r>
            <a:rPr lang="it-IT" sz="1100" b="1" dirty="0">
              <a:solidFill>
                <a:schemeClr val="accent6">
                  <a:lumMod val="75000"/>
                </a:schemeClr>
              </a:solidFill>
            </a:rPr>
            <a:t>CRITERI PER INDIVIDUAZIONE DS E DSGA TRA SCUOLE ACCORPATE</a:t>
          </a:r>
          <a:endParaRPr lang="en-US" sz="1100" b="1" dirty="0">
            <a:solidFill>
              <a:schemeClr val="accent6">
                <a:lumMod val="75000"/>
              </a:schemeClr>
            </a:solidFill>
          </a:endParaRPr>
        </a:p>
      </dgm:t>
    </dgm:pt>
    <dgm:pt modelId="{6AED851D-D182-465F-984F-B372C92ACDA5}" type="parTrans" cxnId="{86F6011E-4DBD-4C4F-860E-52C48572E9FC}">
      <dgm:prSet/>
      <dgm:spPr/>
      <dgm:t>
        <a:bodyPr/>
        <a:lstStyle/>
        <a:p>
          <a:endParaRPr lang="en-US" sz="2400" b="1">
            <a:solidFill>
              <a:schemeClr val="accent6">
                <a:lumMod val="75000"/>
              </a:schemeClr>
            </a:solidFill>
          </a:endParaRPr>
        </a:p>
      </dgm:t>
    </dgm:pt>
    <dgm:pt modelId="{1A89871F-F438-498A-B61B-A848A9FBD85C}" type="sibTrans" cxnId="{86F6011E-4DBD-4C4F-860E-52C48572E9FC}">
      <dgm:prSet/>
      <dgm:spPr/>
      <dgm:t>
        <a:bodyPr/>
        <a:lstStyle/>
        <a:p>
          <a:endParaRPr lang="en-US" sz="2400" b="1">
            <a:solidFill>
              <a:schemeClr val="accent6">
                <a:lumMod val="75000"/>
              </a:schemeClr>
            </a:solidFill>
          </a:endParaRPr>
        </a:p>
      </dgm:t>
    </dgm:pt>
    <dgm:pt modelId="{E81B74B0-293E-4E3D-BFF9-8B3603945F0A}">
      <dgm:prSet custT="1"/>
      <dgm:spPr/>
      <dgm:t>
        <a:bodyPr/>
        <a:lstStyle/>
        <a:p>
          <a:r>
            <a:rPr lang="it-IT" sz="1100" b="1" dirty="0">
              <a:solidFill>
                <a:schemeClr val="accent6">
                  <a:lumMod val="75000"/>
                </a:schemeClr>
              </a:solidFill>
            </a:rPr>
            <a:t>SALVAGUARDIA NUMERO ALUNNI PER CLASSE</a:t>
          </a:r>
          <a:endParaRPr lang="en-US" sz="1100" b="1" dirty="0">
            <a:solidFill>
              <a:schemeClr val="accent6">
                <a:lumMod val="75000"/>
              </a:schemeClr>
            </a:solidFill>
          </a:endParaRPr>
        </a:p>
      </dgm:t>
    </dgm:pt>
    <dgm:pt modelId="{D68D6322-AD5A-4260-A666-8DB4A671EC2C}" type="parTrans" cxnId="{A90E57A9-562F-4F77-8EBD-50B862B4B3D1}">
      <dgm:prSet/>
      <dgm:spPr/>
      <dgm:t>
        <a:bodyPr/>
        <a:lstStyle/>
        <a:p>
          <a:endParaRPr lang="en-US" sz="2400" b="1">
            <a:solidFill>
              <a:schemeClr val="accent6">
                <a:lumMod val="75000"/>
              </a:schemeClr>
            </a:solidFill>
          </a:endParaRPr>
        </a:p>
      </dgm:t>
    </dgm:pt>
    <dgm:pt modelId="{71A0ADFF-5214-427C-9BE1-B6E739BA7164}" type="sibTrans" cxnId="{A90E57A9-562F-4F77-8EBD-50B862B4B3D1}">
      <dgm:prSet/>
      <dgm:spPr/>
      <dgm:t>
        <a:bodyPr/>
        <a:lstStyle/>
        <a:p>
          <a:endParaRPr lang="en-US" sz="2400" b="1">
            <a:solidFill>
              <a:schemeClr val="accent6">
                <a:lumMod val="75000"/>
              </a:schemeClr>
            </a:solidFill>
          </a:endParaRPr>
        </a:p>
      </dgm:t>
    </dgm:pt>
    <dgm:pt modelId="{7090014B-56C7-452D-9A09-1EAB0D52141D}" type="pres">
      <dgm:prSet presAssocID="{52E2D3AA-D234-49A4-9463-5E56453CABBB}" presName="hierChild1" presStyleCnt="0">
        <dgm:presLayoutVars>
          <dgm:chPref val="1"/>
          <dgm:dir/>
          <dgm:animOne val="branch"/>
          <dgm:animLvl val="lvl"/>
          <dgm:resizeHandles/>
        </dgm:presLayoutVars>
      </dgm:prSet>
      <dgm:spPr/>
    </dgm:pt>
    <dgm:pt modelId="{D54C0FDB-7A4A-4A06-B6FD-FD72302B0925}" type="pres">
      <dgm:prSet presAssocID="{80ED6A4D-9096-4E65-9064-C9A31092D5F7}" presName="hierRoot1" presStyleCnt="0"/>
      <dgm:spPr/>
    </dgm:pt>
    <dgm:pt modelId="{7545AE4A-3CDB-4DBD-A24C-113C74BD2309}" type="pres">
      <dgm:prSet presAssocID="{80ED6A4D-9096-4E65-9064-C9A31092D5F7}" presName="composite" presStyleCnt="0"/>
      <dgm:spPr/>
    </dgm:pt>
    <dgm:pt modelId="{F1049DD3-D1AA-47AA-9E1A-DCB4E5112578}" type="pres">
      <dgm:prSet presAssocID="{80ED6A4D-9096-4E65-9064-C9A31092D5F7}" presName="background" presStyleLbl="node0" presStyleIdx="0" presStyleCnt="5"/>
      <dgm:spPr/>
    </dgm:pt>
    <dgm:pt modelId="{9BDEF2B0-CED5-4D4B-A078-CD932A5038D0}" type="pres">
      <dgm:prSet presAssocID="{80ED6A4D-9096-4E65-9064-C9A31092D5F7}" presName="text" presStyleLbl="fgAcc0" presStyleIdx="0" presStyleCnt="5">
        <dgm:presLayoutVars>
          <dgm:chPref val="3"/>
        </dgm:presLayoutVars>
      </dgm:prSet>
      <dgm:spPr/>
    </dgm:pt>
    <dgm:pt modelId="{1D52A0F9-AF97-4335-84BF-CE2D835EFC10}" type="pres">
      <dgm:prSet presAssocID="{80ED6A4D-9096-4E65-9064-C9A31092D5F7}" presName="hierChild2" presStyleCnt="0"/>
      <dgm:spPr/>
    </dgm:pt>
    <dgm:pt modelId="{877BB494-B73C-4A7A-80FA-7664EC752786}" type="pres">
      <dgm:prSet presAssocID="{4C979B52-946B-4C5F-B709-ED75EE09D46F}" presName="hierRoot1" presStyleCnt="0"/>
      <dgm:spPr/>
    </dgm:pt>
    <dgm:pt modelId="{EE637FE1-DE39-48A2-9BCA-4995C440419B}" type="pres">
      <dgm:prSet presAssocID="{4C979B52-946B-4C5F-B709-ED75EE09D46F}" presName="composite" presStyleCnt="0"/>
      <dgm:spPr/>
    </dgm:pt>
    <dgm:pt modelId="{A7C9BDFD-D78B-477F-9F5D-3DC06EC672CF}" type="pres">
      <dgm:prSet presAssocID="{4C979B52-946B-4C5F-B709-ED75EE09D46F}" presName="background" presStyleLbl="node0" presStyleIdx="1" presStyleCnt="5"/>
      <dgm:spPr/>
    </dgm:pt>
    <dgm:pt modelId="{9DEFF44B-AFAE-422E-BBE6-C03A6A971C3C}" type="pres">
      <dgm:prSet presAssocID="{4C979B52-946B-4C5F-B709-ED75EE09D46F}" presName="text" presStyleLbl="fgAcc0" presStyleIdx="1" presStyleCnt="5">
        <dgm:presLayoutVars>
          <dgm:chPref val="3"/>
        </dgm:presLayoutVars>
      </dgm:prSet>
      <dgm:spPr/>
    </dgm:pt>
    <dgm:pt modelId="{ED2EFA5A-198F-47BD-9DE7-C4C837EC4F3B}" type="pres">
      <dgm:prSet presAssocID="{4C979B52-946B-4C5F-B709-ED75EE09D46F}" presName="hierChild2" presStyleCnt="0"/>
      <dgm:spPr/>
    </dgm:pt>
    <dgm:pt modelId="{12656A58-F655-4EB0-9EB3-942A5EEBB65A}" type="pres">
      <dgm:prSet presAssocID="{88D501E0-47AB-422B-8A0A-A1644F81C894}" presName="hierRoot1" presStyleCnt="0"/>
      <dgm:spPr/>
    </dgm:pt>
    <dgm:pt modelId="{25C5E634-AF20-4766-B16B-E0FEE9641089}" type="pres">
      <dgm:prSet presAssocID="{88D501E0-47AB-422B-8A0A-A1644F81C894}" presName="composite" presStyleCnt="0"/>
      <dgm:spPr/>
    </dgm:pt>
    <dgm:pt modelId="{D67889C1-107C-4179-BAF6-2E7232758E9A}" type="pres">
      <dgm:prSet presAssocID="{88D501E0-47AB-422B-8A0A-A1644F81C894}" presName="background" presStyleLbl="node0" presStyleIdx="2" presStyleCnt="5"/>
      <dgm:spPr/>
    </dgm:pt>
    <dgm:pt modelId="{A766332F-F11C-468F-8C2E-8079BFFDF377}" type="pres">
      <dgm:prSet presAssocID="{88D501E0-47AB-422B-8A0A-A1644F81C894}" presName="text" presStyleLbl="fgAcc0" presStyleIdx="2" presStyleCnt="5">
        <dgm:presLayoutVars>
          <dgm:chPref val="3"/>
        </dgm:presLayoutVars>
      </dgm:prSet>
      <dgm:spPr/>
    </dgm:pt>
    <dgm:pt modelId="{8E0A1B24-3B88-450A-BCE9-5E237EB0BA96}" type="pres">
      <dgm:prSet presAssocID="{88D501E0-47AB-422B-8A0A-A1644F81C894}" presName="hierChild2" presStyleCnt="0"/>
      <dgm:spPr/>
    </dgm:pt>
    <dgm:pt modelId="{19F3815F-268C-4711-83C1-6718CFD87D88}" type="pres">
      <dgm:prSet presAssocID="{90BD9B4C-7321-4D18-8A42-BD80CE880BC1}" presName="hierRoot1" presStyleCnt="0"/>
      <dgm:spPr/>
    </dgm:pt>
    <dgm:pt modelId="{FABDD08F-1B71-4838-B10E-C427DC0298A3}" type="pres">
      <dgm:prSet presAssocID="{90BD9B4C-7321-4D18-8A42-BD80CE880BC1}" presName="composite" presStyleCnt="0"/>
      <dgm:spPr/>
    </dgm:pt>
    <dgm:pt modelId="{636EA05D-ADD8-4007-8EE2-4337A4E9C58D}" type="pres">
      <dgm:prSet presAssocID="{90BD9B4C-7321-4D18-8A42-BD80CE880BC1}" presName="background" presStyleLbl="node0" presStyleIdx="3" presStyleCnt="5"/>
      <dgm:spPr/>
    </dgm:pt>
    <dgm:pt modelId="{254AD6D0-01E7-4D78-8C64-804852029BFE}" type="pres">
      <dgm:prSet presAssocID="{90BD9B4C-7321-4D18-8A42-BD80CE880BC1}" presName="text" presStyleLbl="fgAcc0" presStyleIdx="3" presStyleCnt="5">
        <dgm:presLayoutVars>
          <dgm:chPref val="3"/>
        </dgm:presLayoutVars>
      </dgm:prSet>
      <dgm:spPr/>
    </dgm:pt>
    <dgm:pt modelId="{4794B060-9321-4CE4-8001-AE52B6D6A2A1}" type="pres">
      <dgm:prSet presAssocID="{90BD9B4C-7321-4D18-8A42-BD80CE880BC1}" presName="hierChild2" presStyleCnt="0"/>
      <dgm:spPr/>
    </dgm:pt>
    <dgm:pt modelId="{059DF777-DF38-46AF-BFB7-3CEDF15E4017}" type="pres">
      <dgm:prSet presAssocID="{E81B74B0-293E-4E3D-BFF9-8B3603945F0A}" presName="hierRoot1" presStyleCnt="0"/>
      <dgm:spPr/>
    </dgm:pt>
    <dgm:pt modelId="{02B4C325-857C-4CEC-903B-10A5465273F8}" type="pres">
      <dgm:prSet presAssocID="{E81B74B0-293E-4E3D-BFF9-8B3603945F0A}" presName="composite" presStyleCnt="0"/>
      <dgm:spPr/>
    </dgm:pt>
    <dgm:pt modelId="{78249783-4801-4F7D-8443-D6A176D797D7}" type="pres">
      <dgm:prSet presAssocID="{E81B74B0-293E-4E3D-BFF9-8B3603945F0A}" presName="background" presStyleLbl="node0" presStyleIdx="4" presStyleCnt="5"/>
      <dgm:spPr/>
    </dgm:pt>
    <dgm:pt modelId="{E1F65D68-9A7A-459B-85F6-4C7A041F7A09}" type="pres">
      <dgm:prSet presAssocID="{E81B74B0-293E-4E3D-BFF9-8B3603945F0A}" presName="text" presStyleLbl="fgAcc0" presStyleIdx="4" presStyleCnt="5">
        <dgm:presLayoutVars>
          <dgm:chPref val="3"/>
        </dgm:presLayoutVars>
      </dgm:prSet>
      <dgm:spPr/>
    </dgm:pt>
    <dgm:pt modelId="{36C13FB1-397F-40EA-8FF7-08223C21EBE4}" type="pres">
      <dgm:prSet presAssocID="{E81B74B0-293E-4E3D-BFF9-8B3603945F0A}" presName="hierChild2" presStyleCnt="0"/>
      <dgm:spPr/>
    </dgm:pt>
  </dgm:ptLst>
  <dgm:cxnLst>
    <dgm:cxn modelId="{86F6011E-4DBD-4C4F-860E-52C48572E9FC}" srcId="{52E2D3AA-D234-49A4-9463-5E56453CABBB}" destId="{90BD9B4C-7321-4D18-8A42-BD80CE880BC1}" srcOrd="3" destOrd="0" parTransId="{6AED851D-D182-465F-984F-B372C92ACDA5}" sibTransId="{1A89871F-F438-498A-B61B-A848A9FBD85C}"/>
    <dgm:cxn modelId="{9022FE48-517A-484C-A8FB-37E024E62491}" type="presOf" srcId="{80ED6A4D-9096-4E65-9064-C9A31092D5F7}" destId="{9BDEF2B0-CED5-4D4B-A078-CD932A5038D0}" srcOrd="0" destOrd="0" presId="urn:microsoft.com/office/officeart/2005/8/layout/hierarchy1"/>
    <dgm:cxn modelId="{2CAD8056-0D23-4DB8-B36A-87E6AD7D645A}" srcId="{52E2D3AA-D234-49A4-9463-5E56453CABBB}" destId="{80ED6A4D-9096-4E65-9064-C9A31092D5F7}" srcOrd="0" destOrd="0" parTransId="{10CF36AA-3F09-44C3-8425-E26D11CFDAD4}" sibTransId="{E8D56A68-6824-4186-B3D3-F47D9B32F39D}"/>
    <dgm:cxn modelId="{26D42F90-9D6B-4C69-B9E6-9AC42E54CE78}" type="presOf" srcId="{90BD9B4C-7321-4D18-8A42-BD80CE880BC1}" destId="{254AD6D0-01E7-4D78-8C64-804852029BFE}" srcOrd="0" destOrd="0" presId="urn:microsoft.com/office/officeart/2005/8/layout/hierarchy1"/>
    <dgm:cxn modelId="{03109996-0E3B-4882-8328-429DEA8E754C}" type="presOf" srcId="{E81B74B0-293E-4E3D-BFF9-8B3603945F0A}" destId="{E1F65D68-9A7A-459B-85F6-4C7A041F7A09}" srcOrd="0" destOrd="0" presId="urn:microsoft.com/office/officeart/2005/8/layout/hierarchy1"/>
    <dgm:cxn modelId="{41F03FA1-A229-4FBF-A9DD-6CE6EA4871FD}" srcId="{52E2D3AA-D234-49A4-9463-5E56453CABBB}" destId="{4C979B52-946B-4C5F-B709-ED75EE09D46F}" srcOrd="1" destOrd="0" parTransId="{DFFD5742-DA6A-433F-A037-7B3F2BC9A23A}" sibTransId="{AADB7881-95AB-4783-85F5-0F0A5284C0E7}"/>
    <dgm:cxn modelId="{25D46EA8-C1EA-4FAA-8641-EE9FAE1EFA6A}" type="presOf" srcId="{88D501E0-47AB-422B-8A0A-A1644F81C894}" destId="{A766332F-F11C-468F-8C2E-8079BFFDF377}" srcOrd="0" destOrd="0" presId="urn:microsoft.com/office/officeart/2005/8/layout/hierarchy1"/>
    <dgm:cxn modelId="{A90E57A9-562F-4F77-8EBD-50B862B4B3D1}" srcId="{52E2D3AA-D234-49A4-9463-5E56453CABBB}" destId="{E81B74B0-293E-4E3D-BFF9-8B3603945F0A}" srcOrd="4" destOrd="0" parTransId="{D68D6322-AD5A-4260-A666-8DB4A671EC2C}" sibTransId="{71A0ADFF-5214-427C-9BE1-B6E739BA7164}"/>
    <dgm:cxn modelId="{ED3D4AB1-A425-45ED-9710-936D44E598CD}" type="presOf" srcId="{52E2D3AA-D234-49A4-9463-5E56453CABBB}" destId="{7090014B-56C7-452D-9A09-1EAB0D52141D}" srcOrd="0" destOrd="0" presId="urn:microsoft.com/office/officeart/2005/8/layout/hierarchy1"/>
    <dgm:cxn modelId="{B3D9F7CC-ACD3-4849-83AD-873DA289658E}" type="presOf" srcId="{4C979B52-946B-4C5F-B709-ED75EE09D46F}" destId="{9DEFF44B-AFAE-422E-BBE6-C03A6A971C3C}" srcOrd="0" destOrd="0" presId="urn:microsoft.com/office/officeart/2005/8/layout/hierarchy1"/>
    <dgm:cxn modelId="{A332A6DA-AF02-4FAC-BEAD-A007CF552638}" srcId="{52E2D3AA-D234-49A4-9463-5E56453CABBB}" destId="{88D501E0-47AB-422B-8A0A-A1644F81C894}" srcOrd="2" destOrd="0" parTransId="{07600BA5-C37C-4E17-9BC9-0AED0AF4546C}" sibTransId="{542F11C6-4336-49B2-A5C4-DC7FFB155A6F}"/>
    <dgm:cxn modelId="{17CBBE19-7CC8-47A4-BEFA-1198CA5913AC}" type="presParOf" srcId="{7090014B-56C7-452D-9A09-1EAB0D52141D}" destId="{D54C0FDB-7A4A-4A06-B6FD-FD72302B0925}" srcOrd="0" destOrd="0" presId="urn:microsoft.com/office/officeart/2005/8/layout/hierarchy1"/>
    <dgm:cxn modelId="{C6C7C08E-060E-4A71-ADE3-0B80FE0D7ECE}" type="presParOf" srcId="{D54C0FDB-7A4A-4A06-B6FD-FD72302B0925}" destId="{7545AE4A-3CDB-4DBD-A24C-113C74BD2309}" srcOrd="0" destOrd="0" presId="urn:microsoft.com/office/officeart/2005/8/layout/hierarchy1"/>
    <dgm:cxn modelId="{3B910A96-4DB0-4A8D-8092-0A6A2A00BA97}" type="presParOf" srcId="{7545AE4A-3CDB-4DBD-A24C-113C74BD2309}" destId="{F1049DD3-D1AA-47AA-9E1A-DCB4E5112578}" srcOrd="0" destOrd="0" presId="urn:microsoft.com/office/officeart/2005/8/layout/hierarchy1"/>
    <dgm:cxn modelId="{756F925E-176F-434F-85C6-885D970A44F9}" type="presParOf" srcId="{7545AE4A-3CDB-4DBD-A24C-113C74BD2309}" destId="{9BDEF2B0-CED5-4D4B-A078-CD932A5038D0}" srcOrd="1" destOrd="0" presId="urn:microsoft.com/office/officeart/2005/8/layout/hierarchy1"/>
    <dgm:cxn modelId="{B6E1C47A-637C-4F0D-95E5-C9D30B96591A}" type="presParOf" srcId="{D54C0FDB-7A4A-4A06-B6FD-FD72302B0925}" destId="{1D52A0F9-AF97-4335-84BF-CE2D835EFC10}" srcOrd="1" destOrd="0" presId="urn:microsoft.com/office/officeart/2005/8/layout/hierarchy1"/>
    <dgm:cxn modelId="{300FB2FD-865E-4DD2-B4E0-6B77056AA959}" type="presParOf" srcId="{7090014B-56C7-452D-9A09-1EAB0D52141D}" destId="{877BB494-B73C-4A7A-80FA-7664EC752786}" srcOrd="1" destOrd="0" presId="urn:microsoft.com/office/officeart/2005/8/layout/hierarchy1"/>
    <dgm:cxn modelId="{49AD034B-0695-4FC5-9ECB-B26C1D2EB108}" type="presParOf" srcId="{877BB494-B73C-4A7A-80FA-7664EC752786}" destId="{EE637FE1-DE39-48A2-9BCA-4995C440419B}" srcOrd="0" destOrd="0" presId="urn:microsoft.com/office/officeart/2005/8/layout/hierarchy1"/>
    <dgm:cxn modelId="{E31E1D2E-A8B9-47C4-8C92-61CADFAC60D4}" type="presParOf" srcId="{EE637FE1-DE39-48A2-9BCA-4995C440419B}" destId="{A7C9BDFD-D78B-477F-9F5D-3DC06EC672CF}" srcOrd="0" destOrd="0" presId="urn:microsoft.com/office/officeart/2005/8/layout/hierarchy1"/>
    <dgm:cxn modelId="{74DF3152-3DD4-4B64-9C6A-DFC703DD591F}" type="presParOf" srcId="{EE637FE1-DE39-48A2-9BCA-4995C440419B}" destId="{9DEFF44B-AFAE-422E-BBE6-C03A6A971C3C}" srcOrd="1" destOrd="0" presId="urn:microsoft.com/office/officeart/2005/8/layout/hierarchy1"/>
    <dgm:cxn modelId="{234618E8-D892-4383-ABD0-5E2DAF0C56C7}" type="presParOf" srcId="{877BB494-B73C-4A7A-80FA-7664EC752786}" destId="{ED2EFA5A-198F-47BD-9DE7-C4C837EC4F3B}" srcOrd="1" destOrd="0" presId="urn:microsoft.com/office/officeart/2005/8/layout/hierarchy1"/>
    <dgm:cxn modelId="{033EF616-D3A5-472C-A95C-187A4FDEAC2A}" type="presParOf" srcId="{7090014B-56C7-452D-9A09-1EAB0D52141D}" destId="{12656A58-F655-4EB0-9EB3-942A5EEBB65A}" srcOrd="2" destOrd="0" presId="urn:microsoft.com/office/officeart/2005/8/layout/hierarchy1"/>
    <dgm:cxn modelId="{D1CE8321-9826-4194-8135-443D730CF61B}" type="presParOf" srcId="{12656A58-F655-4EB0-9EB3-942A5EEBB65A}" destId="{25C5E634-AF20-4766-B16B-E0FEE9641089}" srcOrd="0" destOrd="0" presId="urn:microsoft.com/office/officeart/2005/8/layout/hierarchy1"/>
    <dgm:cxn modelId="{811D5C9C-076E-4EC9-BF60-6BFC55DB860B}" type="presParOf" srcId="{25C5E634-AF20-4766-B16B-E0FEE9641089}" destId="{D67889C1-107C-4179-BAF6-2E7232758E9A}" srcOrd="0" destOrd="0" presId="urn:microsoft.com/office/officeart/2005/8/layout/hierarchy1"/>
    <dgm:cxn modelId="{1A412DD2-D5B1-4895-97A6-70F39F8E1AFD}" type="presParOf" srcId="{25C5E634-AF20-4766-B16B-E0FEE9641089}" destId="{A766332F-F11C-468F-8C2E-8079BFFDF377}" srcOrd="1" destOrd="0" presId="urn:microsoft.com/office/officeart/2005/8/layout/hierarchy1"/>
    <dgm:cxn modelId="{E5B043BB-AC01-46FF-A1F8-42BF412559AC}" type="presParOf" srcId="{12656A58-F655-4EB0-9EB3-942A5EEBB65A}" destId="{8E0A1B24-3B88-450A-BCE9-5E237EB0BA96}" srcOrd="1" destOrd="0" presId="urn:microsoft.com/office/officeart/2005/8/layout/hierarchy1"/>
    <dgm:cxn modelId="{8546482C-9CC5-4BC7-B619-B9529353B39D}" type="presParOf" srcId="{7090014B-56C7-452D-9A09-1EAB0D52141D}" destId="{19F3815F-268C-4711-83C1-6718CFD87D88}" srcOrd="3" destOrd="0" presId="urn:microsoft.com/office/officeart/2005/8/layout/hierarchy1"/>
    <dgm:cxn modelId="{6A1BE4F9-3DBB-4948-B53B-8EF768BE01FD}" type="presParOf" srcId="{19F3815F-268C-4711-83C1-6718CFD87D88}" destId="{FABDD08F-1B71-4838-B10E-C427DC0298A3}" srcOrd="0" destOrd="0" presId="urn:microsoft.com/office/officeart/2005/8/layout/hierarchy1"/>
    <dgm:cxn modelId="{A958378F-8724-4AAE-B822-90659D3C694B}" type="presParOf" srcId="{FABDD08F-1B71-4838-B10E-C427DC0298A3}" destId="{636EA05D-ADD8-4007-8EE2-4337A4E9C58D}" srcOrd="0" destOrd="0" presId="urn:microsoft.com/office/officeart/2005/8/layout/hierarchy1"/>
    <dgm:cxn modelId="{8DED2E25-33F3-400A-8C40-F1CCA6A9DE79}" type="presParOf" srcId="{FABDD08F-1B71-4838-B10E-C427DC0298A3}" destId="{254AD6D0-01E7-4D78-8C64-804852029BFE}" srcOrd="1" destOrd="0" presId="urn:microsoft.com/office/officeart/2005/8/layout/hierarchy1"/>
    <dgm:cxn modelId="{1028511D-BBFE-41DD-A05D-B3793BC83FB6}" type="presParOf" srcId="{19F3815F-268C-4711-83C1-6718CFD87D88}" destId="{4794B060-9321-4CE4-8001-AE52B6D6A2A1}" srcOrd="1" destOrd="0" presId="urn:microsoft.com/office/officeart/2005/8/layout/hierarchy1"/>
    <dgm:cxn modelId="{9A70E278-4964-4117-BBB2-56B06367F219}" type="presParOf" srcId="{7090014B-56C7-452D-9A09-1EAB0D52141D}" destId="{059DF777-DF38-46AF-BFB7-3CEDF15E4017}" srcOrd="4" destOrd="0" presId="urn:microsoft.com/office/officeart/2005/8/layout/hierarchy1"/>
    <dgm:cxn modelId="{F93DCBCC-1B80-4C2D-993C-D0674A265BD9}" type="presParOf" srcId="{059DF777-DF38-46AF-BFB7-3CEDF15E4017}" destId="{02B4C325-857C-4CEC-903B-10A5465273F8}" srcOrd="0" destOrd="0" presId="urn:microsoft.com/office/officeart/2005/8/layout/hierarchy1"/>
    <dgm:cxn modelId="{C8D455AE-1245-4545-9517-F62D2B63BD7A}" type="presParOf" srcId="{02B4C325-857C-4CEC-903B-10A5465273F8}" destId="{78249783-4801-4F7D-8443-D6A176D797D7}" srcOrd="0" destOrd="0" presId="urn:microsoft.com/office/officeart/2005/8/layout/hierarchy1"/>
    <dgm:cxn modelId="{B403CA94-97E9-4477-B13A-206613389146}" type="presParOf" srcId="{02B4C325-857C-4CEC-903B-10A5465273F8}" destId="{E1F65D68-9A7A-459B-85F6-4C7A041F7A09}" srcOrd="1" destOrd="0" presId="urn:microsoft.com/office/officeart/2005/8/layout/hierarchy1"/>
    <dgm:cxn modelId="{03FB5CB2-2652-4314-8F8D-F1E479913AFF}" type="presParOf" srcId="{059DF777-DF38-46AF-BFB7-3CEDF15E4017}" destId="{36C13FB1-397F-40EA-8FF7-08223C21EBE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049DD3-D1AA-47AA-9E1A-DCB4E5112578}">
      <dsp:nvSpPr>
        <dsp:cNvPr id="0" name=""/>
        <dsp:cNvSpPr/>
      </dsp:nvSpPr>
      <dsp:spPr>
        <a:xfrm>
          <a:off x="3614" y="1554425"/>
          <a:ext cx="1761173" cy="11183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EF2B0-CED5-4D4B-A078-CD932A5038D0}">
      <dsp:nvSpPr>
        <dsp:cNvPr id="0" name=""/>
        <dsp:cNvSpPr/>
      </dsp:nvSpPr>
      <dsp:spPr>
        <a:xfrm>
          <a:off x="199300" y="1740326"/>
          <a:ext cx="1761173" cy="11183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1" kern="1200" dirty="0">
              <a:solidFill>
                <a:schemeClr val="accent6">
                  <a:lumMod val="75000"/>
                </a:schemeClr>
              </a:solidFill>
            </a:rPr>
            <a:t>CRITERI PER CENTRI FORTEMENTE URBANIZZATI</a:t>
          </a:r>
          <a:endParaRPr lang="en-US" sz="1100" b="1" kern="1200" dirty="0">
            <a:solidFill>
              <a:schemeClr val="accent6">
                <a:lumMod val="75000"/>
              </a:schemeClr>
            </a:solidFill>
          </a:endParaRPr>
        </a:p>
      </dsp:txBody>
      <dsp:txXfrm>
        <a:off x="232055" y="1773081"/>
        <a:ext cx="1695663" cy="1052834"/>
      </dsp:txXfrm>
    </dsp:sp>
    <dsp:sp modelId="{A7C9BDFD-D78B-477F-9F5D-3DC06EC672CF}">
      <dsp:nvSpPr>
        <dsp:cNvPr id="0" name=""/>
        <dsp:cNvSpPr/>
      </dsp:nvSpPr>
      <dsp:spPr>
        <a:xfrm>
          <a:off x="2156159" y="1554425"/>
          <a:ext cx="1761173" cy="11183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EFF44B-AFAE-422E-BBE6-C03A6A971C3C}">
      <dsp:nvSpPr>
        <dsp:cNvPr id="0" name=""/>
        <dsp:cNvSpPr/>
      </dsp:nvSpPr>
      <dsp:spPr>
        <a:xfrm>
          <a:off x="2351845" y="1740326"/>
          <a:ext cx="1761173" cy="11183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1" kern="1200" dirty="0">
              <a:solidFill>
                <a:schemeClr val="accent6">
                  <a:lumMod val="75000"/>
                </a:schemeClr>
              </a:solidFill>
            </a:rPr>
            <a:t>MODALITA’ DI COORDINAMENTO TRA ACCORPAMENTI E PROGETTI PNRR</a:t>
          </a:r>
          <a:endParaRPr lang="en-US" sz="1100" b="1" kern="1200" dirty="0">
            <a:solidFill>
              <a:schemeClr val="accent6">
                <a:lumMod val="75000"/>
              </a:schemeClr>
            </a:solidFill>
          </a:endParaRPr>
        </a:p>
      </dsp:txBody>
      <dsp:txXfrm>
        <a:off x="2384600" y="1773081"/>
        <a:ext cx="1695663" cy="1052834"/>
      </dsp:txXfrm>
    </dsp:sp>
    <dsp:sp modelId="{D67889C1-107C-4179-BAF6-2E7232758E9A}">
      <dsp:nvSpPr>
        <dsp:cNvPr id="0" name=""/>
        <dsp:cNvSpPr/>
      </dsp:nvSpPr>
      <dsp:spPr>
        <a:xfrm>
          <a:off x="4308704" y="1554425"/>
          <a:ext cx="1761173" cy="11183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6332F-F11C-468F-8C2E-8079BFFDF377}">
      <dsp:nvSpPr>
        <dsp:cNvPr id="0" name=""/>
        <dsp:cNvSpPr/>
      </dsp:nvSpPr>
      <dsp:spPr>
        <a:xfrm>
          <a:off x="4504389" y="1740326"/>
          <a:ext cx="1761173" cy="11183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1" kern="1200" dirty="0">
              <a:solidFill>
                <a:schemeClr val="accent6">
                  <a:lumMod val="75000"/>
                </a:schemeClr>
              </a:solidFill>
            </a:rPr>
            <a:t>DOTAZIONE DEGLI ORGANICI «COMPOSTI»</a:t>
          </a:r>
          <a:endParaRPr lang="en-US" sz="1100" b="1" kern="1200" dirty="0">
            <a:solidFill>
              <a:schemeClr val="accent6">
                <a:lumMod val="75000"/>
              </a:schemeClr>
            </a:solidFill>
          </a:endParaRPr>
        </a:p>
      </dsp:txBody>
      <dsp:txXfrm>
        <a:off x="4537144" y="1773081"/>
        <a:ext cx="1695663" cy="1052834"/>
      </dsp:txXfrm>
    </dsp:sp>
    <dsp:sp modelId="{636EA05D-ADD8-4007-8EE2-4337A4E9C58D}">
      <dsp:nvSpPr>
        <dsp:cNvPr id="0" name=""/>
        <dsp:cNvSpPr/>
      </dsp:nvSpPr>
      <dsp:spPr>
        <a:xfrm>
          <a:off x="6461248" y="1554425"/>
          <a:ext cx="1761173" cy="11183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AD6D0-01E7-4D78-8C64-804852029BFE}">
      <dsp:nvSpPr>
        <dsp:cNvPr id="0" name=""/>
        <dsp:cNvSpPr/>
      </dsp:nvSpPr>
      <dsp:spPr>
        <a:xfrm>
          <a:off x="6656934" y="1740326"/>
          <a:ext cx="1761173" cy="11183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1" kern="1200" dirty="0">
              <a:solidFill>
                <a:schemeClr val="accent6">
                  <a:lumMod val="75000"/>
                </a:schemeClr>
              </a:solidFill>
            </a:rPr>
            <a:t>CRITERI PER INDIVIDUAZIONE DS E DSGA TRA SCUOLE ACCORPATE</a:t>
          </a:r>
          <a:endParaRPr lang="en-US" sz="1100" b="1" kern="1200" dirty="0">
            <a:solidFill>
              <a:schemeClr val="accent6">
                <a:lumMod val="75000"/>
              </a:schemeClr>
            </a:solidFill>
          </a:endParaRPr>
        </a:p>
      </dsp:txBody>
      <dsp:txXfrm>
        <a:off x="6689689" y="1773081"/>
        <a:ext cx="1695663" cy="1052834"/>
      </dsp:txXfrm>
    </dsp:sp>
    <dsp:sp modelId="{78249783-4801-4F7D-8443-D6A176D797D7}">
      <dsp:nvSpPr>
        <dsp:cNvPr id="0" name=""/>
        <dsp:cNvSpPr/>
      </dsp:nvSpPr>
      <dsp:spPr>
        <a:xfrm>
          <a:off x="8613793" y="1554425"/>
          <a:ext cx="1761173" cy="111834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65D68-9A7A-459B-85F6-4C7A041F7A09}">
      <dsp:nvSpPr>
        <dsp:cNvPr id="0" name=""/>
        <dsp:cNvSpPr/>
      </dsp:nvSpPr>
      <dsp:spPr>
        <a:xfrm>
          <a:off x="8809479" y="1740326"/>
          <a:ext cx="1761173" cy="1118344"/>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it-IT" sz="1100" b="1" kern="1200" dirty="0">
              <a:solidFill>
                <a:schemeClr val="accent6">
                  <a:lumMod val="75000"/>
                </a:schemeClr>
              </a:solidFill>
            </a:rPr>
            <a:t>SALVAGUARDIA NUMERO ALUNNI PER CLASSE</a:t>
          </a:r>
          <a:endParaRPr lang="en-US" sz="1100" b="1" kern="1200" dirty="0">
            <a:solidFill>
              <a:schemeClr val="accent6">
                <a:lumMod val="75000"/>
              </a:schemeClr>
            </a:solidFill>
          </a:endParaRPr>
        </a:p>
      </dsp:txBody>
      <dsp:txXfrm>
        <a:off x="8842234" y="1773081"/>
        <a:ext cx="1695663" cy="10528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181D60A0-AC72-41BF-9324-A05B80A8644A}" type="datetimeFigureOut">
              <a:rPr lang="it-IT" smtClean="0"/>
              <a:t>16/06/2023</a:t>
            </a:fld>
            <a:endParaRPr lang="it-IT"/>
          </a:p>
        </p:txBody>
      </p:sp>
      <p:sp>
        <p:nvSpPr>
          <p:cNvPr id="4" name="Segnaposto immagine diapositiva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9329358C-B1F4-4355-A166-E57F244D7091}" type="slidenum">
              <a:rPr lang="it-IT" smtClean="0"/>
              <a:t>‹N›</a:t>
            </a:fld>
            <a:endParaRPr lang="it-IT"/>
          </a:p>
        </p:txBody>
      </p:sp>
    </p:spTree>
    <p:extLst>
      <p:ext uri="{BB962C8B-B14F-4D97-AF65-F5344CB8AC3E}">
        <p14:creationId xmlns:p14="http://schemas.microsoft.com/office/powerpoint/2010/main" val="416845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9358C-B1F4-4355-A166-E57F244D7091}" type="slidenum">
              <a:rPr lang="it-IT" smtClean="0"/>
              <a:t>1</a:t>
            </a:fld>
            <a:endParaRPr lang="it-IT"/>
          </a:p>
        </p:txBody>
      </p:sp>
    </p:spTree>
    <p:extLst>
      <p:ext uri="{BB962C8B-B14F-4D97-AF65-F5344CB8AC3E}">
        <p14:creationId xmlns:p14="http://schemas.microsoft.com/office/powerpoint/2010/main" val="358457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9358C-B1F4-4355-A166-E57F244D7091}" type="slidenum">
              <a:rPr lang="it-IT" smtClean="0"/>
              <a:t>3</a:t>
            </a:fld>
            <a:endParaRPr lang="it-IT"/>
          </a:p>
        </p:txBody>
      </p:sp>
    </p:spTree>
    <p:extLst>
      <p:ext uri="{BB962C8B-B14F-4D97-AF65-F5344CB8AC3E}">
        <p14:creationId xmlns:p14="http://schemas.microsoft.com/office/powerpoint/2010/main" val="21079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9358C-B1F4-4355-A166-E57F244D7091}" type="slidenum">
              <a:rPr lang="it-IT" smtClean="0"/>
              <a:t>4</a:t>
            </a:fld>
            <a:endParaRPr lang="it-IT"/>
          </a:p>
        </p:txBody>
      </p:sp>
    </p:spTree>
    <p:extLst>
      <p:ext uri="{BB962C8B-B14F-4D97-AF65-F5344CB8AC3E}">
        <p14:creationId xmlns:p14="http://schemas.microsoft.com/office/powerpoint/2010/main" val="191035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329358C-B1F4-4355-A166-E57F244D7091}" type="slidenum">
              <a:rPr lang="it-IT" smtClean="0"/>
              <a:t>5</a:t>
            </a:fld>
            <a:endParaRPr lang="it-IT"/>
          </a:p>
        </p:txBody>
      </p:sp>
    </p:spTree>
    <p:extLst>
      <p:ext uri="{BB962C8B-B14F-4D97-AF65-F5344CB8AC3E}">
        <p14:creationId xmlns:p14="http://schemas.microsoft.com/office/powerpoint/2010/main" val="1186384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2732740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C260BDE-1964-432E-8C4D-9C959200459E}" type="datetimeFigureOut">
              <a:rPr lang="it-IT" smtClean="0"/>
              <a:t>16/06/2023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2415774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2902444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a:t>Fare clic per modificare lo stile del titolo dello schema</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a:t>Fare clic per modificare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EC4929-CD7F-45E0-A279-FE7DAD2BE3D8}" type="slidenum">
              <a:rPr lang="it-IT" smtClean="0"/>
              <a:t>‹N›</a:t>
            </a:fld>
            <a:endParaRPr lang="it-IT"/>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79781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36755863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260BDE-1964-432E-8C4D-9C959200459E}" type="datetimeFigureOut">
              <a:rPr lang="it-IT" smtClean="0"/>
              <a:t>16/06/2023</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496820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C260BDE-1964-432E-8C4D-9C959200459E}" type="datetimeFigureOut">
              <a:rPr lang="it-IT" smtClean="0"/>
              <a:t>16/06/2023</a:t>
            </a:fld>
            <a:endParaRPr lang="it-IT"/>
          </a:p>
        </p:txBody>
      </p:sp>
      <p:sp>
        <p:nvSpPr>
          <p:cNvPr id="4"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1104904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2638071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2448654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344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3"/>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114802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550029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C260BDE-1964-432E-8C4D-9C959200459E}" type="datetimeFigureOut">
              <a:rPr lang="it-IT" smtClean="0"/>
              <a:t>16/06/2023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592031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C260BDE-1964-432E-8C4D-9C959200459E}" type="datetimeFigureOut">
              <a:rPr lang="it-IT" smtClean="0"/>
              <a:t>16/06/2023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3323273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7" name="Date Placeholder 2"/>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3"/>
          <p:cNvSpPr>
            <a:spLocks noGrp="1"/>
          </p:cNvSpPr>
          <p:nvPr>
            <p:ph type="ftr" sz="quarter" idx="11"/>
          </p:nvPr>
        </p:nvSpPr>
        <p:spPr/>
        <p:txBody>
          <a:bodyPr/>
          <a:lstStyle/>
          <a:p>
            <a:endParaRPr lang="it-IT"/>
          </a:p>
        </p:txBody>
      </p:sp>
      <p:sp>
        <p:nvSpPr>
          <p:cNvPr id="6" name="Slide Number Placeholder 4"/>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1628161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2"/>
          <p:cNvSpPr>
            <a:spLocks noGrp="1"/>
          </p:cNvSpPr>
          <p:nvPr>
            <p:ph type="ftr" sz="quarter" idx="11"/>
          </p:nvPr>
        </p:nvSpPr>
        <p:spPr/>
        <p:txBody>
          <a:bodyPr/>
          <a:lstStyle/>
          <a:p>
            <a:endParaRPr lang="it-IT"/>
          </a:p>
        </p:txBody>
      </p:sp>
      <p:sp>
        <p:nvSpPr>
          <p:cNvPr id="6" name="Slide Number Placeholder 3"/>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1996363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7" name="Date Placeholder 4"/>
          <p:cNvSpPr>
            <a:spLocks noGrp="1"/>
          </p:cNvSpPr>
          <p:nvPr>
            <p:ph type="dt" sz="half" idx="10"/>
          </p:nvPr>
        </p:nvSpPr>
        <p:spPr/>
        <p:txBody>
          <a:bodyPr/>
          <a:lstStyle/>
          <a:p>
            <a:fld id="{7C260BDE-1964-432E-8C4D-9C959200459E}" type="datetimeFigureOut">
              <a:rPr lang="it-IT" smtClean="0"/>
              <a:t>16/06/2023</a:t>
            </a:fld>
            <a:endParaRPr lang="it-IT"/>
          </a:p>
        </p:txBody>
      </p:sp>
      <p:sp>
        <p:nvSpPr>
          <p:cNvPr id="5" name="Footer Placeholder 5"/>
          <p:cNvSpPr>
            <a:spLocks noGrp="1"/>
          </p:cNvSpPr>
          <p:nvPr>
            <p:ph type="ftr" sz="quarter" idx="11"/>
          </p:nvPr>
        </p:nvSpPr>
        <p:spPr/>
        <p:txBody>
          <a:bodyPr/>
          <a:lstStyle/>
          <a:p>
            <a:endParaRPr lang="it-IT"/>
          </a:p>
        </p:txBody>
      </p:sp>
      <p:sp>
        <p:nvSpPr>
          <p:cNvPr id="6" name="Slide Number Placeholder 6"/>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166776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7C260BDE-1964-432E-8C4D-9C959200459E}" type="datetimeFigureOut">
              <a:rPr lang="it-IT" smtClean="0"/>
              <a:t>16/06/2023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6EC4929-CD7F-45E0-A279-FE7DAD2BE3D8}" type="slidenum">
              <a:rPr lang="it-IT" smtClean="0"/>
              <a:t>‹N›</a:t>
            </a:fld>
            <a:endParaRPr lang="it-IT"/>
          </a:p>
        </p:txBody>
      </p:sp>
    </p:spTree>
    <p:extLst>
      <p:ext uri="{BB962C8B-B14F-4D97-AF65-F5344CB8AC3E}">
        <p14:creationId xmlns:p14="http://schemas.microsoft.com/office/powerpoint/2010/main" val="3967005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duotone>
              <a:schemeClr val="bg2">
                <a:shade val="69000"/>
                <a:hueMod val="108000"/>
                <a:satMod val="164000"/>
                <a:lumMod val="74000"/>
              </a:schemeClr>
              <a:schemeClr val="bg2">
                <a:tint val="96000"/>
                <a:hueMod val="88000"/>
                <a:satMod val="140000"/>
                <a:lumMod val="132000"/>
              </a:schemeClr>
            </a:duotone>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1">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2">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3">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4">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C260BDE-1964-432E-8C4D-9C959200459E}" type="datetimeFigureOut">
              <a:rPr lang="it-IT" smtClean="0"/>
              <a:t>16/06/2023</a:t>
            </a:fld>
            <a:endParaRPr lang="it-IT"/>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it-IT"/>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16EC4929-CD7F-45E0-A279-FE7DAD2BE3D8}" type="slidenum">
              <a:rPr lang="it-IT" smtClean="0"/>
              <a:t>‹N›</a:t>
            </a:fld>
            <a:endParaRPr lang="it-IT"/>
          </a:p>
        </p:txBody>
      </p:sp>
    </p:spTree>
    <p:extLst>
      <p:ext uri="{BB962C8B-B14F-4D97-AF65-F5344CB8AC3E}">
        <p14:creationId xmlns:p14="http://schemas.microsoft.com/office/powerpoint/2010/main" val="2891195700"/>
      </p:ext>
    </p:extLst>
  </p:cSld>
  <p:clrMap bg1="dk1" tx1="lt1" bg2="dk2" tx2="lt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 id="2147483844"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ln>
            <a:noFill/>
          </a:ln>
        </p:spPr>
        <p:txBody>
          <a:bodyPr rtlCol="0" anchor="ctr"/>
          <a:lstStyle/>
          <a:p>
            <a:pPr algn="ctr"/>
            <a:endParaRPr lang="en-US"/>
          </a:p>
        </p:txBody>
      </p:sp>
      <p:sp>
        <p:nvSpPr>
          <p:cNvPr id="12" name="CasellaDiTesto 11">
            <a:extLst>
              <a:ext uri="{FF2B5EF4-FFF2-40B4-BE49-F238E27FC236}">
                <a16:creationId xmlns:a16="http://schemas.microsoft.com/office/drawing/2014/main" id="{C0D49B8B-73F5-F508-6D4A-C4FBBC289A70}"/>
              </a:ext>
            </a:extLst>
          </p:cNvPr>
          <p:cNvSpPr txBox="1"/>
          <p:nvPr/>
        </p:nvSpPr>
        <p:spPr>
          <a:xfrm>
            <a:off x="-36087" y="1644908"/>
            <a:ext cx="4716644" cy="4832092"/>
          </a:xfrm>
          <a:prstGeom prst="rect">
            <a:avLst/>
          </a:prstGeom>
          <a:noFill/>
        </p:spPr>
        <p:txBody>
          <a:bodyPr wrap="square" rtlCol="0">
            <a:spAutoFit/>
          </a:bodyPr>
          <a:lstStyle/>
          <a:p>
            <a:r>
              <a:rPr lang="en-US" sz="3600" b="1" dirty="0">
                <a:solidFill>
                  <a:schemeClr val="accent5">
                    <a:lumMod val="75000"/>
                  </a:schemeClr>
                </a:solidFill>
              </a:rPr>
              <a:t>QUALE DIMENSIONAMENTO DELLA RETE SCOLASTICA </a:t>
            </a:r>
          </a:p>
          <a:p>
            <a:r>
              <a:rPr lang="en-US" sz="3600" b="1" dirty="0">
                <a:solidFill>
                  <a:schemeClr val="accent5">
                    <a:lumMod val="75000"/>
                  </a:schemeClr>
                </a:solidFill>
              </a:rPr>
              <a:t>PER LA CAMPANIA</a:t>
            </a:r>
            <a:endParaRPr lang="it-IT" sz="1400" b="1" dirty="0">
              <a:solidFill>
                <a:schemeClr val="accent5">
                  <a:lumMod val="75000"/>
                </a:schemeClr>
              </a:solidFill>
            </a:endParaRPr>
          </a:p>
          <a:p>
            <a:endParaRPr lang="it-IT" sz="2000" b="1" dirty="0">
              <a:solidFill>
                <a:schemeClr val="accent5">
                  <a:lumMod val="75000"/>
                </a:schemeClr>
              </a:solidFill>
            </a:endParaRPr>
          </a:p>
          <a:p>
            <a:r>
              <a:rPr lang="it-IT" b="1" dirty="0">
                <a:solidFill>
                  <a:schemeClr val="accent5">
                    <a:lumMod val="75000"/>
                  </a:schemeClr>
                </a:solidFill>
              </a:rPr>
              <a:t>LA RIFORMA DELL’ORGANIZZAZIONE DEL SISTEMA SCOLASTICO DAL GOVERNO CENTRALE: TAGLI AGLI ORGANICI, DECREMENTO DELLE RISORSE, SPEREQUAZIONE PER LE SCUOLE DI OGNI ORDINE E GRADO</a:t>
            </a:r>
            <a:endParaRPr lang="en-US" sz="4400" b="1" dirty="0">
              <a:solidFill>
                <a:schemeClr val="accent5">
                  <a:lumMod val="75000"/>
                </a:schemeClr>
              </a:solidFill>
            </a:endParaRPr>
          </a:p>
        </p:txBody>
      </p:sp>
      <p:pic>
        <p:nvPicPr>
          <p:cNvPr id="14" name="Picture 2" descr="Risultato immagini per logo regione campania">
            <a:extLst>
              <a:ext uri="{FF2B5EF4-FFF2-40B4-BE49-F238E27FC236}">
                <a16:creationId xmlns:a16="http://schemas.microsoft.com/office/drawing/2014/main" id="{4AA3084D-601E-D430-41C7-879EB734727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16604" y="418424"/>
            <a:ext cx="3799552" cy="1227548"/>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B09DDA4F-5022-F6D3-2194-E4F9BA9B6B75}"/>
              </a:ext>
            </a:extLst>
          </p:cNvPr>
          <p:cNvSpPr txBox="1"/>
          <p:nvPr/>
        </p:nvSpPr>
        <p:spPr>
          <a:xfrm>
            <a:off x="5570529" y="5181600"/>
            <a:ext cx="5869857" cy="1538883"/>
          </a:xfrm>
          <a:prstGeom prst="rect">
            <a:avLst/>
          </a:prstGeom>
          <a:noFill/>
        </p:spPr>
        <p:txBody>
          <a:bodyPr wrap="square" rtlCol="0">
            <a:spAutoFit/>
          </a:bodyPr>
          <a:lstStyle/>
          <a:p>
            <a:pPr algn="ctr"/>
            <a:r>
              <a:rPr lang="it-IT" sz="1600" b="1">
                <a:solidFill>
                  <a:schemeClr val="bg2">
                    <a:lumMod val="40000"/>
                    <a:lumOff val="60000"/>
                  </a:schemeClr>
                </a:solidFill>
              </a:rPr>
              <a:t>Auditorium Centro Direzionale di Napoli Isola C3, </a:t>
            </a:r>
          </a:p>
          <a:p>
            <a:pPr algn="ctr"/>
            <a:r>
              <a:rPr lang="it-IT" sz="1600" b="1" dirty="0">
                <a:solidFill>
                  <a:schemeClr val="bg2">
                    <a:lumMod val="40000"/>
                    <a:lumOff val="60000"/>
                  </a:schemeClr>
                </a:solidFill>
              </a:rPr>
              <a:t>Napoli, 15 Giugno 2023 </a:t>
            </a:r>
          </a:p>
          <a:p>
            <a:pPr algn="ctr"/>
            <a:r>
              <a:rPr lang="it-IT" sz="1600" b="1" dirty="0">
                <a:solidFill>
                  <a:schemeClr val="bg2">
                    <a:lumMod val="40000"/>
                    <a:lumOff val="60000"/>
                  </a:schemeClr>
                </a:solidFill>
              </a:rPr>
              <a:t>ore 10.30</a:t>
            </a:r>
          </a:p>
          <a:p>
            <a:pPr algn="ctr"/>
            <a:endParaRPr lang="it-IT" sz="1600" b="1" dirty="0">
              <a:solidFill>
                <a:schemeClr val="bg2">
                  <a:lumMod val="40000"/>
                  <a:lumOff val="60000"/>
                </a:schemeClr>
              </a:solidFill>
            </a:endParaRPr>
          </a:p>
          <a:p>
            <a:pPr algn="ctr"/>
            <a:endParaRPr lang="it-IT" sz="1600" b="1" dirty="0">
              <a:solidFill>
                <a:schemeClr val="bg2">
                  <a:lumMod val="40000"/>
                  <a:lumOff val="60000"/>
                </a:schemeClr>
              </a:solidFill>
            </a:endParaRPr>
          </a:p>
          <a:p>
            <a:pPr algn="ctr"/>
            <a:endParaRPr lang="it-IT" sz="1400" b="1" i="1" dirty="0"/>
          </a:p>
        </p:txBody>
      </p:sp>
      <p:sp>
        <p:nvSpPr>
          <p:cNvPr id="6" name="CasellaDiTesto 5">
            <a:extLst>
              <a:ext uri="{FF2B5EF4-FFF2-40B4-BE49-F238E27FC236}">
                <a16:creationId xmlns:a16="http://schemas.microsoft.com/office/drawing/2014/main" id="{9A84071D-BB8B-0E96-0E4A-1BB205C19C09}"/>
              </a:ext>
            </a:extLst>
          </p:cNvPr>
          <p:cNvSpPr txBox="1"/>
          <p:nvPr/>
        </p:nvSpPr>
        <p:spPr>
          <a:xfrm>
            <a:off x="6323975" y="723857"/>
            <a:ext cx="4224606" cy="738664"/>
          </a:xfrm>
          <a:prstGeom prst="rect">
            <a:avLst/>
          </a:prstGeom>
          <a:noFill/>
        </p:spPr>
        <p:txBody>
          <a:bodyPr wrap="square" rtlCol="0">
            <a:spAutoFit/>
          </a:bodyPr>
          <a:lstStyle/>
          <a:p>
            <a:pPr algn="ctr"/>
            <a:r>
              <a:rPr lang="it-IT" sz="2200" b="1" dirty="0">
                <a:solidFill>
                  <a:schemeClr val="accent5">
                    <a:lumMod val="20000"/>
                    <a:lumOff val="80000"/>
                  </a:schemeClr>
                </a:solidFill>
              </a:rPr>
              <a:t>Lucia Fortini</a:t>
            </a:r>
          </a:p>
          <a:p>
            <a:pPr algn="ctr"/>
            <a:r>
              <a:rPr lang="it-IT" sz="1000" b="1" dirty="0">
                <a:solidFill>
                  <a:srgbClr val="FFC000"/>
                </a:solidFill>
              </a:rPr>
              <a:t>Assessore alla Scuola, alle Politiche Sociali e alle Politiche Giovanili della Regione Campania</a:t>
            </a:r>
          </a:p>
        </p:txBody>
      </p:sp>
      <p:sp>
        <p:nvSpPr>
          <p:cNvPr id="8" name="CasellaDiTesto 7">
            <a:extLst>
              <a:ext uri="{FF2B5EF4-FFF2-40B4-BE49-F238E27FC236}">
                <a16:creationId xmlns:a16="http://schemas.microsoft.com/office/drawing/2014/main" id="{A0E0A26B-6AE7-502E-616E-433669EFF226}"/>
              </a:ext>
            </a:extLst>
          </p:cNvPr>
          <p:cNvSpPr txBox="1"/>
          <p:nvPr/>
        </p:nvSpPr>
        <p:spPr>
          <a:xfrm>
            <a:off x="4918507" y="2492590"/>
            <a:ext cx="6986792" cy="646331"/>
          </a:xfrm>
          <a:prstGeom prst="rect">
            <a:avLst/>
          </a:prstGeom>
          <a:noFill/>
        </p:spPr>
        <p:txBody>
          <a:bodyPr wrap="square" rtlCol="0">
            <a:spAutoFit/>
          </a:bodyPr>
          <a:lstStyle/>
          <a:p>
            <a:pPr algn="ctr"/>
            <a:r>
              <a:rPr lang="it-IT" sz="3600" b="1" dirty="0">
                <a:solidFill>
                  <a:srgbClr val="FFC000"/>
                </a:solidFill>
              </a:rPr>
              <a:t>incontrano</a:t>
            </a:r>
            <a:endParaRPr lang="it-IT" sz="4800" b="1" dirty="0">
              <a:solidFill>
                <a:schemeClr val="accent5">
                  <a:lumMod val="20000"/>
                  <a:lumOff val="80000"/>
                </a:schemeClr>
              </a:solidFill>
            </a:endParaRPr>
          </a:p>
        </p:txBody>
      </p:sp>
      <p:sp>
        <p:nvSpPr>
          <p:cNvPr id="10" name="CasellaDiTesto 9">
            <a:extLst>
              <a:ext uri="{FF2B5EF4-FFF2-40B4-BE49-F238E27FC236}">
                <a16:creationId xmlns:a16="http://schemas.microsoft.com/office/drawing/2014/main" id="{E61C2E99-5F8E-9AA0-062E-C796954D343A}"/>
              </a:ext>
            </a:extLst>
          </p:cNvPr>
          <p:cNvSpPr txBox="1"/>
          <p:nvPr/>
        </p:nvSpPr>
        <p:spPr>
          <a:xfrm>
            <a:off x="6096000" y="1576717"/>
            <a:ext cx="4759952" cy="615553"/>
          </a:xfrm>
          <a:prstGeom prst="rect">
            <a:avLst/>
          </a:prstGeom>
          <a:noFill/>
        </p:spPr>
        <p:txBody>
          <a:bodyPr wrap="square" rtlCol="0">
            <a:spAutoFit/>
          </a:bodyPr>
          <a:lstStyle/>
          <a:p>
            <a:pPr algn="ctr"/>
            <a:r>
              <a:rPr lang="it-IT" sz="2400" b="1" dirty="0">
                <a:solidFill>
                  <a:schemeClr val="accent5">
                    <a:lumMod val="20000"/>
                    <a:lumOff val="80000"/>
                  </a:schemeClr>
                </a:solidFill>
              </a:rPr>
              <a:t>Vincenzo De Luca</a:t>
            </a:r>
          </a:p>
          <a:p>
            <a:pPr algn="ctr"/>
            <a:r>
              <a:rPr lang="it-IT" sz="1000" b="1" dirty="0">
                <a:solidFill>
                  <a:srgbClr val="FFC000"/>
                </a:solidFill>
              </a:rPr>
              <a:t>Presidente della Regione Campania</a:t>
            </a:r>
          </a:p>
        </p:txBody>
      </p:sp>
      <p:sp>
        <p:nvSpPr>
          <p:cNvPr id="18" name="CasellaDiTesto 17">
            <a:extLst>
              <a:ext uri="{FF2B5EF4-FFF2-40B4-BE49-F238E27FC236}">
                <a16:creationId xmlns:a16="http://schemas.microsoft.com/office/drawing/2014/main" id="{22CDEB96-C20B-CCA3-A43E-3CD85BB1E800}"/>
              </a:ext>
            </a:extLst>
          </p:cNvPr>
          <p:cNvSpPr txBox="1"/>
          <p:nvPr/>
        </p:nvSpPr>
        <p:spPr>
          <a:xfrm>
            <a:off x="5158889" y="3242608"/>
            <a:ext cx="6693139" cy="1938992"/>
          </a:xfrm>
          <a:prstGeom prst="rect">
            <a:avLst/>
          </a:prstGeom>
          <a:noFill/>
        </p:spPr>
        <p:txBody>
          <a:bodyPr wrap="square" rtlCol="0">
            <a:spAutoFit/>
          </a:bodyPr>
          <a:lstStyle/>
          <a:p>
            <a:pPr algn="ctr"/>
            <a:r>
              <a:rPr lang="it-IT" sz="2400" dirty="0"/>
              <a:t>I dirigenti scolastici, i sindaci, i presidenti delle Province e il Sindaco della Città Metropolitana di Napoli, ANCI, gli enti locali, le organizzazioni sindacali, i presidenti dei consigli di circolo e di istituto</a:t>
            </a:r>
          </a:p>
        </p:txBody>
      </p:sp>
    </p:spTree>
    <p:extLst>
      <p:ext uri="{BB962C8B-B14F-4D97-AF65-F5344CB8AC3E}">
        <p14:creationId xmlns:p14="http://schemas.microsoft.com/office/powerpoint/2010/main" val="2971941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8490B9B-7356-C57F-D05C-828775DE0599}"/>
              </a:ext>
            </a:extLst>
          </p:cNvPr>
          <p:cNvSpPr txBox="1"/>
          <p:nvPr/>
        </p:nvSpPr>
        <p:spPr>
          <a:xfrm>
            <a:off x="8821561" y="1385210"/>
            <a:ext cx="3370439" cy="3662541"/>
          </a:xfrm>
          <a:prstGeom prst="rect">
            <a:avLst/>
          </a:prstGeom>
          <a:noFill/>
        </p:spPr>
        <p:txBody>
          <a:bodyPr wrap="square" rtlCol="0">
            <a:spAutoFit/>
          </a:bodyPr>
          <a:lstStyle/>
          <a:p>
            <a:r>
              <a:rPr lang="it-IT" sz="2400" b="1" dirty="0"/>
              <a:t>Dotazione organica dei dirigenti scolastici per l’anno scolastico 2023-2024: </a:t>
            </a:r>
            <a:r>
              <a:rPr lang="it-IT" sz="2400" b="1" u="sng" dirty="0"/>
              <a:t>in Campania </a:t>
            </a:r>
            <a:r>
              <a:rPr lang="it-IT" sz="2400" b="1" dirty="0">
                <a:solidFill>
                  <a:srgbClr val="FFC000"/>
                </a:solidFill>
              </a:rPr>
              <a:t>865 Istituzioni scolastiche normodimensionate </a:t>
            </a:r>
          </a:p>
          <a:p>
            <a:endParaRPr lang="it-IT" sz="1600" b="1" dirty="0"/>
          </a:p>
          <a:p>
            <a:r>
              <a:rPr lang="it-IT" sz="1600" b="1" dirty="0"/>
              <a:t>(parametri 600 e 400 di cui all’art.19 comma 5 del DL 98/2011)</a:t>
            </a:r>
            <a:endParaRPr lang="en-US" sz="2400" b="1" dirty="0"/>
          </a:p>
        </p:txBody>
      </p:sp>
      <p:sp>
        <p:nvSpPr>
          <p:cNvPr id="9" name="CasellaDiTesto 8">
            <a:extLst>
              <a:ext uri="{FF2B5EF4-FFF2-40B4-BE49-F238E27FC236}">
                <a16:creationId xmlns:a16="http://schemas.microsoft.com/office/drawing/2014/main" id="{30455C5E-AE36-33CC-112D-EBA8240DE89D}"/>
              </a:ext>
            </a:extLst>
          </p:cNvPr>
          <p:cNvSpPr txBox="1"/>
          <p:nvPr/>
        </p:nvSpPr>
        <p:spPr>
          <a:xfrm>
            <a:off x="445382" y="209738"/>
            <a:ext cx="8755768" cy="523220"/>
          </a:xfrm>
          <a:prstGeom prst="rect">
            <a:avLst/>
          </a:prstGeom>
          <a:noFill/>
        </p:spPr>
        <p:txBody>
          <a:bodyPr wrap="square">
            <a:spAutoFit/>
          </a:bodyPr>
          <a:lstStyle/>
          <a:p>
            <a:r>
              <a:rPr lang="it-IT" sz="2800" b="1" dirty="0">
                <a:solidFill>
                  <a:srgbClr val="FFC000"/>
                </a:solidFill>
              </a:rPr>
              <a:t>DM 70/2023 relativo agli organici DS 2023/2024</a:t>
            </a:r>
            <a:endParaRPr lang="it-IT" sz="2800" dirty="0"/>
          </a:p>
        </p:txBody>
      </p:sp>
      <p:grpSp>
        <p:nvGrpSpPr>
          <p:cNvPr id="12" name="Gruppo 11">
            <a:extLst>
              <a:ext uri="{FF2B5EF4-FFF2-40B4-BE49-F238E27FC236}">
                <a16:creationId xmlns:a16="http://schemas.microsoft.com/office/drawing/2014/main" id="{F1A47FB7-ECC1-5F8C-B53B-B3C647F52384}"/>
              </a:ext>
            </a:extLst>
          </p:cNvPr>
          <p:cNvGrpSpPr/>
          <p:nvPr/>
        </p:nvGrpSpPr>
        <p:grpSpPr>
          <a:xfrm>
            <a:off x="0" y="732958"/>
            <a:ext cx="8688663" cy="5889171"/>
            <a:chOff x="64072" y="730799"/>
            <a:chExt cx="8688663" cy="5889171"/>
          </a:xfrm>
        </p:grpSpPr>
        <p:grpSp>
          <p:nvGrpSpPr>
            <p:cNvPr id="10" name="Gruppo 9">
              <a:extLst>
                <a:ext uri="{FF2B5EF4-FFF2-40B4-BE49-F238E27FC236}">
                  <a16:creationId xmlns:a16="http://schemas.microsoft.com/office/drawing/2014/main" id="{AC610867-8A82-DFF3-23B4-FA5337EDE655}"/>
                </a:ext>
              </a:extLst>
            </p:cNvPr>
            <p:cNvGrpSpPr/>
            <p:nvPr/>
          </p:nvGrpSpPr>
          <p:grpSpPr>
            <a:xfrm>
              <a:off x="64072" y="730799"/>
              <a:ext cx="8570690" cy="5889171"/>
              <a:chOff x="33592" y="751119"/>
              <a:chExt cx="8570690" cy="5889171"/>
            </a:xfrm>
          </p:grpSpPr>
          <p:pic>
            <p:nvPicPr>
              <p:cNvPr id="3" name="Immagine 2">
                <a:extLst>
                  <a:ext uri="{FF2B5EF4-FFF2-40B4-BE49-F238E27FC236}">
                    <a16:creationId xmlns:a16="http://schemas.microsoft.com/office/drawing/2014/main" id="{7FEAB2D1-F1DC-5D17-40B1-4219B471B9C4}"/>
                  </a:ext>
                </a:extLst>
              </p:cNvPr>
              <p:cNvPicPr>
                <a:picLocks noChangeAspect="1"/>
              </p:cNvPicPr>
              <p:nvPr/>
            </p:nvPicPr>
            <p:blipFill rotWithShape="1">
              <a:blip r:embed="rId2"/>
              <a:srcRect l="26735" t="24112" r="28461" b="18159"/>
              <a:stretch/>
            </p:blipFill>
            <p:spPr>
              <a:xfrm>
                <a:off x="478974" y="751119"/>
                <a:ext cx="8125308" cy="5889171"/>
              </a:xfrm>
              <a:prstGeom prst="rect">
                <a:avLst/>
              </a:prstGeom>
            </p:spPr>
          </p:pic>
          <p:sp>
            <p:nvSpPr>
              <p:cNvPr id="7" name="Freccia a destra 6">
                <a:extLst>
                  <a:ext uri="{FF2B5EF4-FFF2-40B4-BE49-F238E27FC236}">
                    <a16:creationId xmlns:a16="http://schemas.microsoft.com/office/drawing/2014/main" id="{63E023E5-1E12-51B7-FBB5-DAC4A724B367}"/>
                  </a:ext>
                </a:extLst>
              </p:cNvPr>
              <p:cNvSpPr/>
              <p:nvPr/>
            </p:nvSpPr>
            <p:spPr>
              <a:xfrm>
                <a:off x="33592" y="2982686"/>
                <a:ext cx="523135" cy="23163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grpSp>
        <p:sp>
          <p:nvSpPr>
            <p:cNvPr id="11" name="Ovale 10">
              <a:extLst>
                <a:ext uri="{FF2B5EF4-FFF2-40B4-BE49-F238E27FC236}">
                  <a16:creationId xmlns:a16="http://schemas.microsoft.com/office/drawing/2014/main" id="{1FCA7129-C8B8-59DD-D825-D340CC224E45}"/>
                </a:ext>
              </a:extLst>
            </p:cNvPr>
            <p:cNvSpPr/>
            <p:nvPr/>
          </p:nvSpPr>
          <p:spPr>
            <a:xfrm>
              <a:off x="8229600" y="2982686"/>
              <a:ext cx="523135" cy="23163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pic>
        <p:nvPicPr>
          <p:cNvPr id="5" name="Immagine 4" descr="Immagine che contiene testo, schermata, Carattere, Elementi grafici&#10;&#10;Descrizione generata automaticamente">
            <a:extLst>
              <a:ext uri="{FF2B5EF4-FFF2-40B4-BE49-F238E27FC236}">
                <a16:creationId xmlns:a16="http://schemas.microsoft.com/office/drawing/2014/main" id="{5766C2FB-9D00-DFC4-F21E-748BFBDAF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spTree>
    <p:extLst>
      <p:ext uri="{BB962C8B-B14F-4D97-AF65-F5344CB8AC3E}">
        <p14:creationId xmlns:p14="http://schemas.microsoft.com/office/powerpoint/2010/main" val="504824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07E06FB-E428-1840-137B-8B38CA470685}"/>
              </a:ext>
            </a:extLst>
          </p:cNvPr>
          <p:cNvSpPr txBox="1"/>
          <p:nvPr/>
        </p:nvSpPr>
        <p:spPr>
          <a:xfrm>
            <a:off x="367580" y="106497"/>
            <a:ext cx="9821305" cy="1200329"/>
          </a:xfrm>
          <a:prstGeom prst="rect">
            <a:avLst/>
          </a:prstGeom>
          <a:noFill/>
        </p:spPr>
        <p:txBody>
          <a:bodyPr wrap="square">
            <a:spAutoFit/>
          </a:bodyPr>
          <a:lstStyle/>
          <a:p>
            <a:r>
              <a:rPr lang="it-IT" b="1" dirty="0"/>
              <a:t>Decreto Interministeriale (MIM-MEF)</a:t>
            </a:r>
          </a:p>
          <a:p>
            <a:r>
              <a:rPr lang="it-IT" b="1" dirty="0">
                <a:solidFill>
                  <a:srgbClr val="FFC000"/>
                </a:solidFill>
              </a:rPr>
              <a:t>Criteri per la definizione del contingente organico dei dirigenti scolastici e direttori dei servizi generali e amministrativi e la sua distribuzione tra le regioni per il triennio 2024/2025-2025/2026-2026/2027</a:t>
            </a:r>
            <a:endParaRPr lang="it-IT" dirty="0"/>
          </a:p>
        </p:txBody>
      </p:sp>
      <p:sp>
        <p:nvSpPr>
          <p:cNvPr id="3" name="CasellaDiTesto 2">
            <a:extLst>
              <a:ext uri="{FF2B5EF4-FFF2-40B4-BE49-F238E27FC236}">
                <a16:creationId xmlns:a16="http://schemas.microsoft.com/office/drawing/2014/main" id="{A6FDCC93-583D-E861-3279-C05F2AFB3865}"/>
              </a:ext>
            </a:extLst>
          </p:cNvPr>
          <p:cNvSpPr txBox="1"/>
          <p:nvPr/>
        </p:nvSpPr>
        <p:spPr>
          <a:xfrm>
            <a:off x="367580" y="1414547"/>
            <a:ext cx="11100619" cy="1415772"/>
          </a:xfrm>
          <a:prstGeom prst="rect">
            <a:avLst/>
          </a:prstGeom>
          <a:noFill/>
        </p:spPr>
        <p:txBody>
          <a:bodyPr wrap="square" rtlCol="0">
            <a:spAutoFit/>
          </a:bodyPr>
          <a:lstStyle/>
          <a:p>
            <a:r>
              <a:rPr lang="it-IT" sz="1600" b="1" dirty="0">
                <a:solidFill>
                  <a:srgbClr val="FFC000"/>
                </a:solidFill>
              </a:rPr>
              <a:t>ARTICOLO 1 COMMA 4</a:t>
            </a:r>
          </a:p>
          <a:p>
            <a:pPr algn="just"/>
            <a:r>
              <a:rPr lang="it-IT" sz="1400" b="1" dirty="0"/>
              <a:t>Per garantire quanto previsto al precedente comma 3, </a:t>
            </a:r>
            <a:r>
              <a:rPr lang="it-IT" sz="1400" b="1" dirty="0">
                <a:solidFill>
                  <a:srgbClr val="FFC000"/>
                </a:solidFill>
              </a:rPr>
              <a:t>si tiene conto, su base regionale, del numero degli alunni iscritti nelle istituzioni scolastiche statali e dell’organico di diritto dell’anno scolastico di riferimento, integrato dal parametro della densità degli abitanti per chilometro quadrato</a:t>
            </a:r>
            <a:r>
              <a:rPr lang="it-IT" sz="1400" b="1" dirty="0"/>
              <a:t>, ferma restando la necessità di salvaguardare le specificità delle istituzioni scolastiche situate nei comuni montani, nelle piccole isole e nelle aree geografiche caratterizzate da specificità linguistiche, nonché da parametri perequativi.</a:t>
            </a:r>
            <a:endParaRPr lang="en-US" sz="1400" b="1" dirty="0"/>
          </a:p>
        </p:txBody>
      </p:sp>
      <p:sp>
        <p:nvSpPr>
          <p:cNvPr id="6" name="CasellaDiTesto 5">
            <a:extLst>
              <a:ext uri="{FF2B5EF4-FFF2-40B4-BE49-F238E27FC236}">
                <a16:creationId xmlns:a16="http://schemas.microsoft.com/office/drawing/2014/main" id="{ED4AD211-CB6A-F6FF-65DB-9036D85A5832}"/>
              </a:ext>
            </a:extLst>
          </p:cNvPr>
          <p:cNvSpPr txBox="1"/>
          <p:nvPr/>
        </p:nvSpPr>
        <p:spPr>
          <a:xfrm>
            <a:off x="367580" y="2830319"/>
            <a:ext cx="11100619" cy="2277547"/>
          </a:xfrm>
          <a:prstGeom prst="rect">
            <a:avLst/>
          </a:prstGeom>
          <a:noFill/>
        </p:spPr>
        <p:txBody>
          <a:bodyPr wrap="square" rtlCol="0">
            <a:spAutoFit/>
          </a:bodyPr>
          <a:lstStyle/>
          <a:p>
            <a:r>
              <a:rPr lang="it-IT" sz="1600" b="1" dirty="0">
                <a:solidFill>
                  <a:srgbClr val="FFC000"/>
                </a:solidFill>
              </a:rPr>
              <a:t>ARTICOLO 1 COMMA 5</a:t>
            </a:r>
          </a:p>
          <a:p>
            <a:r>
              <a:rPr lang="it-IT" sz="1400" b="1" dirty="0"/>
              <a:t>Il numero di sedi scolastiche attivabili annualmente in ogni Regione è determinato utilizzando come coefficienti di calcolo i seguenti valori, </a:t>
            </a:r>
            <a:r>
              <a:rPr lang="it-IT" sz="1400" b="1" u="sng" dirty="0"/>
              <a:t>relativi al numero di alunni</a:t>
            </a:r>
            <a:r>
              <a:rPr lang="it-IT" sz="1400" b="1" dirty="0"/>
              <a:t>:</a:t>
            </a:r>
          </a:p>
          <a:p>
            <a:endParaRPr lang="it-IT" sz="1400" b="1" dirty="0"/>
          </a:p>
          <a:p>
            <a:pPr marL="285750" indent="-285750" algn="ctr">
              <a:buFont typeface="Wingdings" panose="05000000000000000000" pitchFamily="2" charset="2"/>
              <a:buChar char="ü"/>
            </a:pPr>
            <a:r>
              <a:rPr lang="it-IT" sz="2000" b="1" dirty="0">
                <a:solidFill>
                  <a:srgbClr val="FFC000"/>
                </a:solidFill>
              </a:rPr>
              <a:t>per l’anno scolastico 2024-2025: </a:t>
            </a:r>
            <a:r>
              <a:rPr lang="it-IT" sz="2800" b="1" dirty="0"/>
              <a:t>961 alunni</a:t>
            </a:r>
            <a:endParaRPr lang="it-IT" sz="2000" b="1" dirty="0"/>
          </a:p>
          <a:p>
            <a:pPr marL="285750" indent="-285750" algn="ctr">
              <a:buFont typeface="Wingdings" panose="05000000000000000000" pitchFamily="2" charset="2"/>
              <a:buChar char="ü"/>
            </a:pPr>
            <a:r>
              <a:rPr lang="it-IT" sz="2000" b="1" dirty="0">
                <a:solidFill>
                  <a:srgbClr val="FFC000"/>
                </a:solidFill>
              </a:rPr>
              <a:t>per l’anno scolastico 2025-2026: </a:t>
            </a:r>
            <a:r>
              <a:rPr lang="it-IT" sz="2800" b="1" dirty="0"/>
              <a:t>949 alunni</a:t>
            </a:r>
            <a:endParaRPr lang="it-IT" sz="2000" b="1" dirty="0"/>
          </a:p>
          <a:p>
            <a:pPr marL="285750" indent="-285750" algn="ctr">
              <a:buFont typeface="Wingdings" panose="05000000000000000000" pitchFamily="2" charset="2"/>
              <a:buChar char="ü"/>
            </a:pPr>
            <a:r>
              <a:rPr lang="it-IT" sz="2000" b="1" dirty="0">
                <a:solidFill>
                  <a:srgbClr val="FFC000"/>
                </a:solidFill>
              </a:rPr>
              <a:t>per l’anno scolastico 2026-2027: </a:t>
            </a:r>
            <a:r>
              <a:rPr lang="it-IT" sz="2800" b="1" dirty="0"/>
              <a:t>938 alunni</a:t>
            </a:r>
            <a:endParaRPr lang="en-US" sz="2000" b="1" dirty="0"/>
          </a:p>
        </p:txBody>
      </p:sp>
      <p:sp>
        <p:nvSpPr>
          <p:cNvPr id="4" name="CasellaDiTesto 3">
            <a:extLst>
              <a:ext uri="{FF2B5EF4-FFF2-40B4-BE49-F238E27FC236}">
                <a16:creationId xmlns:a16="http://schemas.microsoft.com/office/drawing/2014/main" id="{B16A38F0-DCAF-786B-41E0-A626D6D832ED}"/>
              </a:ext>
            </a:extLst>
          </p:cNvPr>
          <p:cNvSpPr txBox="1"/>
          <p:nvPr/>
        </p:nvSpPr>
        <p:spPr>
          <a:xfrm>
            <a:off x="749255" y="5323309"/>
            <a:ext cx="10067316" cy="1384995"/>
          </a:xfrm>
          <a:prstGeom prst="rect">
            <a:avLst/>
          </a:prstGeom>
          <a:noFill/>
        </p:spPr>
        <p:txBody>
          <a:bodyPr wrap="square" rtlCol="0">
            <a:spAutoFit/>
          </a:bodyPr>
          <a:lstStyle/>
          <a:p>
            <a:pPr algn="ctr"/>
            <a:r>
              <a:rPr lang="it-IT" sz="2800" b="1" dirty="0">
                <a:highlight>
                  <a:srgbClr val="800080"/>
                </a:highlight>
              </a:rPr>
              <a:t>Di fatto, il numero delle scuole, dei dirigenti e dei DSGA è dettato dal MEF e non dal MIM e dalle Regioni secondo un banale criterio ragionieristico</a:t>
            </a:r>
          </a:p>
        </p:txBody>
      </p:sp>
      <p:pic>
        <p:nvPicPr>
          <p:cNvPr id="5" name="Immagine 4" descr="Immagine che contiene testo, schermata, Carattere, Elementi grafici&#10;&#10;Descrizione generata automaticamente">
            <a:extLst>
              <a:ext uri="{FF2B5EF4-FFF2-40B4-BE49-F238E27FC236}">
                <a16:creationId xmlns:a16="http://schemas.microsoft.com/office/drawing/2014/main" id="{94FC628D-8221-CB24-2625-AFFD16EE3E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spTree>
    <p:extLst>
      <p:ext uri="{BB962C8B-B14F-4D97-AF65-F5344CB8AC3E}">
        <p14:creationId xmlns:p14="http://schemas.microsoft.com/office/powerpoint/2010/main" val="3552316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D0E4A4F-787B-9D46-FF53-1FC31CD638A8}"/>
              </a:ext>
            </a:extLst>
          </p:cNvPr>
          <p:cNvSpPr txBox="1"/>
          <p:nvPr/>
        </p:nvSpPr>
        <p:spPr>
          <a:xfrm>
            <a:off x="1680310" y="5813503"/>
            <a:ext cx="8250271" cy="646331"/>
          </a:xfrm>
          <a:prstGeom prst="rect">
            <a:avLst/>
          </a:prstGeom>
          <a:noFill/>
        </p:spPr>
        <p:txBody>
          <a:bodyPr wrap="square" rtlCol="0">
            <a:spAutoFit/>
          </a:bodyPr>
          <a:lstStyle/>
          <a:p>
            <a:pPr algn="ctr"/>
            <a:r>
              <a:rPr lang="it-IT" sz="3600" b="1" dirty="0">
                <a:highlight>
                  <a:srgbClr val="800080"/>
                </a:highlight>
              </a:rPr>
              <a:t> a partire dal 2024 - 120 scuole</a:t>
            </a:r>
          </a:p>
        </p:txBody>
      </p:sp>
      <p:sp>
        <p:nvSpPr>
          <p:cNvPr id="5" name="CasellaDiTesto 4">
            <a:extLst>
              <a:ext uri="{FF2B5EF4-FFF2-40B4-BE49-F238E27FC236}">
                <a16:creationId xmlns:a16="http://schemas.microsoft.com/office/drawing/2014/main" id="{4A257517-5118-47F0-35CC-5C0094773341}"/>
              </a:ext>
            </a:extLst>
          </p:cNvPr>
          <p:cNvSpPr txBox="1"/>
          <p:nvPr/>
        </p:nvSpPr>
        <p:spPr>
          <a:xfrm>
            <a:off x="388052" y="207962"/>
            <a:ext cx="9192828" cy="954107"/>
          </a:xfrm>
          <a:prstGeom prst="rect">
            <a:avLst/>
          </a:prstGeom>
          <a:solidFill>
            <a:schemeClr val="accent1">
              <a:lumMod val="75000"/>
            </a:schemeClr>
          </a:solidFill>
        </p:spPr>
        <p:txBody>
          <a:bodyPr wrap="square" rtlCol="0">
            <a:spAutoFit/>
          </a:bodyPr>
          <a:lstStyle/>
          <a:p>
            <a:r>
              <a:rPr lang="it-IT" sz="2800" b="1" dirty="0"/>
              <a:t>SITUAZIONE CAMPANIA: con parametro a 961 alunni</a:t>
            </a:r>
            <a:r>
              <a:rPr lang="it-IT" sz="2800" b="1" dirty="0">
                <a:solidFill>
                  <a:srgbClr val="FFC000"/>
                </a:solidFill>
              </a:rPr>
              <a:t>                                         riduzione di 120 Istituti (da 959 a 839)</a:t>
            </a:r>
            <a:endParaRPr lang="it-IT" sz="2800" b="1" dirty="0"/>
          </a:p>
        </p:txBody>
      </p:sp>
      <p:pic>
        <p:nvPicPr>
          <p:cNvPr id="10" name="Immagine 9" descr="Immagine che contiene testo, schermata, Carattere, Elementi grafici&#10;&#10;Descrizione generata automaticamente">
            <a:extLst>
              <a:ext uri="{FF2B5EF4-FFF2-40B4-BE49-F238E27FC236}">
                <a16:creationId xmlns:a16="http://schemas.microsoft.com/office/drawing/2014/main" id="{891F0F3C-37E8-C6CB-26D6-0B4AEFFEE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graphicFrame>
        <p:nvGraphicFramePr>
          <p:cNvPr id="2" name="Tabella 1">
            <a:extLst>
              <a:ext uri="{FF2B5EF4-FFF2-40B4-BE49-F238E27FC236}">
                <a16:creationId xmlns:a16="http://schemas.microsoft.com/office/drawing/2014/main" id="{2F0FE11B-8CCB-B48D-FAEA-3348955A52AF}"/>
              </a:ext>
            </a:extLst>
          </p:cNvPr>
          <p:cNvGraphicFramePr>
            <a:graphicFrameLocks noGrp="1"/>
          </p:cNvGraphicFramePr>
          <p:nvPr>
            <p:extLst>
              <p:ext uri="{D42A27DB-BD31-4B8C-83A1-F6EECF244321}">
                <p14:modId xmlns:p14="http://schemas.microsoft.com/office/powerpoint/2010/main" val="2664767554"/>
              </p:ext>
            </p:extLst>
          </p:nvPr>
        </p:nvGraphicFramePr>
        <p:xfrm>
          <a:off x="1023022" y="1655601"/>
          <a:ext cx="10145955" cy="3345691"/>
        </p:xfrm>
        <a:graphic>
          <a:graphicData uri="http://schemas.openxmlformats.org/drawingml/2006/table">
            <a:tbl>
              <a:tblPr firstRow="1" bandRow="1">
                <a:tableStyleId>{5C22544A-7EE6-4342-B048-85BDC9FD1C3A}</a:tableStyleId>
              </a:tblPr>
              <a:tblGrid>
                <a:gridCol w="1992107">
                  <a:extLst>
                    <a:ext uri="{9D8B030D-6E8A-4147-A177-3AD203B41FA5}">
                      <a16:colId xmlns:a16="http://schemas.microsoft.com/office/drawing/2014/main" val="3254829024"/>
                    </a:ext>
                  </a:extLst>
                </a:gridCol>
                <a:gridCol w="2723536">
                  <a:extLst>
                    <a:ext uri="{9D8B030D-6E8A-4147-A177-3AD203B41FA5}">
                      <a16:colId xmlns:a16="http://schemas.microsoft.com/office/drawing/2014/main" val="2218096957"/>
                    </a:ext>
                  </a:extLst>
                </a:gridCol>
                <a:gridCol w="3171559">
                  <a:extLst>
                    <a:ext uri="{9D8B030D-6E8A-4147-A177-3AD203B41FA5}">
                      <a16:colId xmlns:a16="http://schemas.microsoft.com/office/drawing/2014/main" val="1591917930"/>
                    </a:ext>
                  </a:extLst>
                </a:gridCol>
                <a:gridCol w="2258753">
                  <a:extLst>
                    <a:ext uri="{9D8B030D-6E8A-4147-A177-3AD203B41FA5}">
                      <a16:colId xmlns:a16="http://schemas.microsoft.com/office/drawing/2014/main" val="725885784"/>
                    </a:ext>
                  </a:extLst>
                </a:gridCol>
              </a:tblGrid>
              <a:tr h="237490">
                <a:tc>
                  <a:txBody>
                    <a:bodyPr/>
                    <a:lstStyle/>
                    <a:p>
                      <a:pPr algn="ctr">
                        <a:lnSpc>
                          <a:spcPct val="107000"/>
                        </a:lnSpc>
                        <a:spcAft>
                          <a:spcPts val="800"/>
                        </a:spcAft>
                      </a:pPr>
                      <a:r>
                        <a:rPr lang="it-IT" sz="2400" kern="100" dirty="0">
                          <a:effectLst/>
                        </a:rPr>
                        <a:t>PROVINCIA</a:t>
                      </a:r>
                    </a:p>
                    <a:p>
                      <a:pPr algn="ctr">
                        <a:lnSpc>
                          <a:spcPct val="107000"/>
                        </a:lnSpc>
                        <a:spcAft>
                          <a:spcPts val="800"/>
                        </a:spcAft>
                      </a:pPr>
                      <a:endParaRPr lang="it-IT" sz="2400" kern="100" dirty="0">
                        <a:effectLst/>
                      </a:endParaRPr>
                    </a:p>
                  </a:txBody>
                  <a:tcPr marL="3175" marR="3175" marT="3175" marB="0" anchor="b"/>
                </a:tc>
                <a:tc>
                  <a:txBody>
                    <a:bodyPr/>
                    <a:lstStyle/>
                    <a:p>
                      <a:pPr algn="ctr">
                        <a:lnSpc>
                          <a:spcPct val="107000"/>
                        </a:lnSpc>
                        <a:spcAft>
                          <a:spcPts val="800"/>
                        </a:spcAft>
                      </a:pPr>
                      <a:r>
                        <a:rPr lang="it-IT" sz="2400" kern="100" dirty="0">
                          <a:effectLst/>
                        </a:rPr>
                        <a:t> NUMERO ISTITUTI OGGI</a:t>
                      </a:r>
                      <a:endParaRPr lang="it-IT"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algn="ctr">
                        <a:lnSpc>
                          <a:spcPct val="100000"/>
                        </a:lnSpc>
                        <a:spcAft>
                          <a:spcPts val="800"/>
                        </a:spcAft>
                      </a:pPr>
                      <a:r>
                        <a:rPr lang="it-IT" sz="2400" kern="100" dirty="0">
                          <a:effectLst/>
                        </a:rPr>
                        <a:t> NUMERO ISTITUTI CON PARAMETRO 961 ALUNNI/SCUOLA </a:t>
                      </a:r>
                      <a:endParaRPr lang="it-IT"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algn="ctr">
                        <a:lnSpc>
                          <a:spcPct val="107000"/>
                        </a:lnSpc>
                        <a:spcAft>
                          <a:spcPts val="800"/>
                        </a:spcAft>
                      </a:pPr>
                      <a:r>
                        <a:rPr lang="it-IT" sz="2400" kern="100" dirty="0">
                          <a:effectLst/>
                        </a:rPr>
                        <a:t>DIFFERENZA ISTITUTI</a:t>
                      </a:r>
                      <a:endParaRPr lang="it-IT" sz="2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894415915"/>
                  </a:ext>
                </a:extLst>
              </a:tr>
              <a:tr h="208280">
                <a:tc>
                  <a:txBody>
                    <a:bodyPr/>
                    <a:lstStyle/>
                    <a:p>
                      <a:pPr>
                        <a:lnSpc>
                          <a:spcPct val="107000"/>
                        </a:lnSpc>
                        <a:spcAft>
                          <a:spcPts val="800"/>
                        </a:spcAft>
                      </a:pPr>
                      <a:r>
                        <a:rPr lang="it-IT" sz="2400" b="1" kern="100" dirty="0">
                          <a:effectLst/>
                        </a:rPr>
                        <a:t> AVELLINO </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910" marR="3175" marT="3175" marB="0" anchor="b"/>
                </a:tc>
                <a:tc>
                  <a:txBody>
                    <a:bodyPr/>
                    <a:lstStyle/>
                    <a:p>
                      <a:pPr algn="r">
                        <a:lnSpc>
                          <a:spcPct val="107000"/>
                        </a:lnSpc>
                        <a:spcAft>
                          <a:spcPts val="800"/>
                        </a:spcAft>
                      </a:pPr>
                      <a:r>
                        <a:rPr lang="it-IT" sz="2400" b="1" kern="100" dirty="0">
                          <a:effectLst/>
                        </a:rPr>
                        <a:t>69</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algn="r">
                        <a:lnSpc>
                          <a:spcPct val="107000"/>
                        </a:lnSpc>
                        <a:spcAft>
                          <a:spcPts val="800"/>
                        </a:spcAft>
                      </a:pPr>
                      <a:r>
                        <a:rPr lang="it-IT" sz="2400" b="1" kern="100" dirty="0">
                          <a:effectLst/>
                        </a:rPr>
                        <a:t>51</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marL="342900" lvl="0" indent="-342900" algn="ctr">
                        <a:lnSpc>
                          <a:spcPct val="107000"/>
                        </a:lnSpc>
                        <a:spcAft>
                          <a:spcPts val="800"/>
                        </a:spcAft>
                        <a:buFont typeface="Calibri" panose="020F0502020204030204" pitchFamily="34" charset="0"/>
                        <a:buChar char="-"/>
                      </a:pPr>
                      <a:r>
                        <a:rPr lang="it-IT" sz="2400" b="1" kern="100" dirty="0">
                          <a:effectLst/>
                        </a:rPr>
                        <a:t> 18</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51319192"/>
                  </a:ext>
                </a:extLst>
              </a:tr>
              <a:tr h="208280">
                <a:tc>
                  <a:txBody>
                    <a:bodyPr/>
                    <a:lstStyle/>
                    <a:p>
                      <a:pPr>
                        <a:lnSpc>
                          <a:spcPct val="107000"/>
                        </a:lnSpc>
                        <a:spcAft>
                          <a:spcPts val="800"/>
                        </a:spcAft>
                      </a:pPr>
                      <a:r>
                        <a:rPr lang="it-IT" sz="2400" b="1" kern="100" dirty="0">
                          <a:effectLst/>
                        </a:rPr>
                        <a:t> BENEVENTO </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910" marR="3175" marT="3175" marB="0" anchor="b"/>
                </a:tc>
                <a:tc>
                  <a:txBody>
                    <a:bodyPr/>
                    <a:lstStyle/>
                    <a:p>
                      <a:pPr algn="r">
                        <a:lnSpc>
                          <a:spcPct val="107000"/>
                        </a:lnSpc>
                        <a:spcAft>
                          <a:spcPts val="800"/>
                        </a:spcAft>
                      </a:pPr>
                      <a:r>
                        <a:rPr lang="it-IT" sz="2400" b="1" kern="100" dirty="0">
                          <a:effectLst/>
                        </a:rPr>
                        <a:t>52</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algn="r">
                        <a:lnSpc>
                          <a:spcPct val="107000"/>
                        </a:lnSpc>
                        <a:spcAft>
                          <a:spcPts val="800"/>
                        </a:spcAft>
                      </a:pPr>
                      <a:r>
                        <a:rPr lang="it-IT" sz="2400" b="1" kern="100">
                          <a:effectLst/>
                        </a:rPr>
                        <a:t>36</a:t>
                      </a:r>
                      <a:endParaRPr lang="it-IT" sz="2400" b="1" kern="10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marL="342900" lvl="0" indent="-342900" algn="ctr">
                        <a:lnSpc>
                          <a:spcPct val="107000"/>
                        </a:lnSpc>
                        <a:spcAft>
                          <a:spcPts val="800"/>
                        </a:spcAft>
                        <a:buFont typeface="Calibri" panose="020F0502020204030204" pitchFamily="34" charset="0"/>
                        <a:buChar char="-"/>
                      </a:pPr>
                      <a:r>
                        <a:rPr lang="it-IT" sz="2400" b="1" kern="100" dirty="0">
                          <a:effectLst/>
                        </a:rPr>
                        <a:t> 16</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269885832"/>
                  </a:ext>
                </a:extLst>
              </a:tr>
              <a:tr h="208280">
                <a:tc>
                  <a:txBody>
                    <a:bodyPr/>
                    <a:lstStyle/>
                    <a:p>
                      <a:pPr>
                        <a:lnSpc>
                          <a:spcPct val="107000"/>
                        </a:lnSpc>
                        <a:spcAft>
                          <a:spcPts val="800"/>
                        </a:spcAft>
                      </a:pPr>
                      <a:r>
                        <a:rPr lang="it-IT" sz="2400" b="1" kern="100" dirty="0">
                          <a:effectLst/>
                        </a:rPr>
                        <a:t> CASERTA </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910" marR="3175" marT="3175" marB="0" anchor="b"/>
                </a:tc>
                <a:tc>
                  <a:txBody>
                    <a:bodyPr/>
                    <a:lstStyle/>
                    <a:p>
                      <a:pPr algn="r">
                        <a:lnSpc>
                          <a:spcPct val="107000"/>
                        </a:lnSpc>
                        <a:spcAft>
                          <a:spcPts val="800"/>
                        </a:spcAft>
                      </a:pPr>
                      <a:r>
                        <a:rPr lang="it-IT" sz="2400" b="1" kern="100" dirty="0">
                          <a:effectLst/>
                        </a:rPr>
                        <a:t>146</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algn="r">
                        <a:lnSpc>
                          <a:spcPct val="107000"/>
                        </a:lnSpc>
                        <a:spcAft>
                          <a:spcPts val="800"/>
                        </a:spcAft>
                      </a:pPr>
                      <a:r>
                        <a:rPr lang="it-IT" sz="2400" b="1" kern="100" dirty="0">
                          <a:effectLst/>
                        </a:rPr>
                        <a:t>137</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marL="342900" lvl="0" indent="-342900" algn="ctr">
                        <a:lnSpc>
                          <a:spcPct val="107000"/>
                        </a:lnSpc>
                        <a:spcAft>
                          <a:spcPts val="800"/>
                        </a:spcAft>
                        <a:buFont typeface="Calibri" panose="020F0502020204030204" pitchFamily="34" charset="0"/>
                        <a:buChar char="-"/>
                      </a:pPr>
                      <a:r>
                        <a:rPr lang="it-IT" sz="2400" b="1" kern="100" dirty="0">
                          <a:effectLst/>
                        </a:rPr>
                        <a:t>   9</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67565356"/>
                  </a:ext>
                </a:extLst>
              </a:tr>
              <a:tr h="208280">
                <a:tc>
                  <a:txBody>
                    <a:bodyPr/>
                    <a:lstStyle/>
                    <a:p>
                      <a:pPr>
                        <a:lnSpc>
                          <a:spcPct val="107000"/>
                        </a:lnSpc>
                        <a:spcAft>
                          <a:spcPts val="800"/>
                        </a:spcAft>
                      </a:pPr>
                      <a:r>
                        <a:rPr lang="it-IT" sz="2400" b="1" kern="100" dirty="0">
                          <a:effectLst/>
                        </a:rPr>
                        <a:t> NAPOLI </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910" marR="3175" marT="3175" marB="0" anchor="b"/>
                </a:tc>
                <a:tc>
                  <a:txBody>
                    <a:bodyPr/>
                    <a:lstStyle/>
                    <a:p>
                      <a:pPr algn="r">
                        <a:lnSpc>
                          <a:spcPct val="107000"/>
                        </a:lnSpc>
                        <a:spcAft>
                          <a:spcPts val="800"/>
                        </a:spcAft>
                      </a:pPr>
                      <a:r>
                        <a:rPr lang="it-IT" sz="2400" b="1" kern="100" dirty="0">
                          <a:effectLst/>
                        </a:rPr>
                        <a:t>497</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algn="r">
                        <a:lnSpc>
                          <a:spcPct val="107000"/>
                        </a:lnSpc>
                        <a:spcAft>
                          <a:spcPts val="800"/>
                        </a:spcAft>
                      </a:pPr>
                      <a:r>
                        <a:rPr lang="it-IT" sz="2400" b="1" kern="100" dirty="0">
                          <a:effectLst/>
                        </a:rPr>
                        <a:t>461</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marL="342900" lvl="0" indent="-342900" algn="ctr">
                        <a:lnSpc>
                          <a:spcPct val="107000"/>
                        </a:lnSpc>
                        <a:spcAft>
                          <a:spcPts val="800"/>
                        </a:spcAft>
                        <a:buFont typeface="Calibri" panose="020F0502020204030204" pitchFamily="34" charset="0"/>
                        <a:buChar char="-"/>
                      </a:pPr>
                      <a:r>
                        <a:rPr lang="it-IT" sz="2400" b="1" kern="100" dirty="0">
                          <a:effectLst/>
                        </a:rPr>
                        <a:t> 36</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850184950"/>
                  </a:ext>
                </a:extLst>
              </a:tr>
              <a:tr h="259715">
                <a:tc>
                  <a:txBody>
                    <a:bodyPr/>
                    <a:lstStyle/>
                    <a:p>
                      <a:pPr>
                        <a:lnSpc>
                          <a:spcPct val="107000"/>
                        </a:lnSpc>
                        <a:spcAft>
                          <a:spcPts val="800"/>
                        </a:spcAft>
                      </a:pPr>
                      <a:r>
                        <a:rPr lang="it-IT" sz="2400" b="1" kern="100" dirty="0">
                          <a:effectLst/>
                        </a:rPr>
                        <a:t> SALERNO</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41910" marR="3175" marT="3175" marB="0" anchor="b"/>
                </a:tc>
                <a:tc>
                  <a:txBody>
                    <a:bodyPr/>
                    <a:lstStyle/>
                    <a:p>
                      <a:pPr algn="r">
                        <a:lnSpc>
                          <a:spcPct val="107000"/>
                        </a:lnSpc>
                        <a:spcAft>
                          <a:spcPts val="800"/>
                        </a:spcAft>
                      </a:pPr>
                      <a:r>
                        <a:rPr lang="it-IT" sz="2400" b="1" kern="100" dirty="0">
                          <a:effectLst/>
                        </a:rPr>
                        <a:t>195</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algn="r">
                        <a:lnSpc>
                          <a:spcPct val="107000"/>
                        </a:lnSpc>
                        <a:spcAft>
                          <a:spcPts val="800"/>
                        </a:spcAft>
                      </a:pPr>
                      <a:r>
                        <a:rPr lang="it-IT" sz="2400" b="1" kern="100" dirty="0">
                          <a:effectLst/>
                        </a:rPr>
                        <a:t>154</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marL="342900" lvl="0" indent="-342900" algn="ctr">
                        <a:lnSpc>
                          <a:spcPct val="107000"/>
                        </a:lnSpc>
                        <a:spcAft>
                          <a:spcPts val="800"/>
                        </a:spcAft>
                        <a:buFont typeface="Calibri" panose="020F0502020204030204" pitchFamily="34" charset="0"/>
                        <a:buChar char="-"/>
                      </a:pPr>
                      <a:r>
                        <a:rPr lang="it-IT" sz="2400" b="1" kern="100" dirty="0">
                          <a:effectLst/>
                        </a:rPr>
                        <a:t> 41</a:t>
                      </a:r>
                      <a:endParaRPr lang="it-IT" sz="24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04891888"/>
                  </a:ext>
                </a:extLst>
              </a:tr>
              <a:tr h="0">
                <a:tc>
                  <a:txBody>
                    <a:bodyPr/>
                    <a:lstStyle/>
                    <a:p>
                      <a:pPr>
                        <a:lnSpc>
                          <a:spcPct val="107000"/>
                        </a:lnSpc>
                        <a:spcAft>
                          <a:spcPts val="800"/>
                        </a:spcAft>
                      </a:pPr>
                      <a:r>
                        <a:rPr lang="it-IT" sz="2400" b="1" kern="100" dirty="0">
                          <a:solidFill>
                            <a:srgbClr val="FF0000"/>
                          </a:solidFill>
                          <a:effectLst/>
                        </a:rPr>
                        <a:t> Totale </a:t>
                      </a:r>
                      <a:endParaRPr lang="it-IT"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algn="r">
                        <a:lnSpc>
                          <a:spcPct val="107000"/>
                        </a:lnSpc>
                        <a:spcAft>
                          <a:spcPts val="800"/>
                        </a:spcAft>
                      </a:pPr>
                      <a:r>
                        <a:rPr lang="it-IT" sz="2400" b="1" kern="100" dirty="0">
                          <a:solidFill>
                            <a:srgbClr val="FF0000"/>
                          </a:solidFill>
                          <a:effectLst/>
                        </a:rPr>
                        <a:t>                959* </a:t>
                      </a:r>
                      <a:endParaRPr lang="it-IT"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algn="r">
                        <a:lnSpc>
                          <a:spcPct val="107000"/>
                        </a:lnSpc>
                        <a:spcAft>
                          <a:spcPts val="800"/>
                        </a:spcAft>
                      </a:pPr>
                      <a:r>
                        <a:rPr lang="it-IT" sz="2400" b="1" kern="100" dirty="0">
                          <a:solidFill>
                            <a:srgbClr val="FF0000"/>
                          </a:solidFill>
                          <a:effectLst/>
                        </a:rPr>
                        <a:t>839</a:t>
                      </a:r>
                      <a:endParaRPr lang="it-IT"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175" marR="3175" marT="3175" marB="0" anchor="b"/>
                </a:tc>
                <a:tc>
                  <a:txBody>
                    <a:bodyPr/>
                    <a:lstStyle/>
                    <a:p>
                      <a:pPr marL="342900" lvl="0" indent="-342900" algn="ctr">
                        <a:lnSpc>
                          <a:spcPct val="107000"/>
                        </a:lnSpc>
                        <a:spcAft>
                          <a:spcPts val="800"/>
                        </a:spcAft>
                        <a:buFont typeface="Calibri" panose="020F0502020204030204" pitchFamily="34" charset="0"/>
                        <a:buChar char="-"/>
                      </a:pPr>
                      <a:r>
                        <a:rPr lang="it-IT" sz="2400" b="1" kern="100" dirty="0">
                          <a:solidFill>
                            <a:srgbClr val="FF0000"/>
                          </a:solidFill>
                          <a:effectLst/>
                        </a:rPr>
                        <a:t>120</a:t>
                      </a:r>
                      <a:endParaRPr lang="it-IT"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79160666"/>
                  </a:ext>
                </a:extLst>
              </a:tr>
            </a:tbl>
          </a:graphicData>
        </a:graphic>
      </p:graphicFrame>
      <p:sp>
        <p:nvSpPr>
          <p:cNvPr id="3" name="CasellaDiTesto 2">
            <a:extLst>
              <a:ext uri="{FF2B5EF4-FFF2-40B4-BE49-F238E27FC236}">
                <a16:creationId xmlns:a16="http://schemas.microsoft.com/office/drawing/2014/main" id="{B7337542-2528-3F64-E150-A1C7543339BE}"/>
              </a:ext>
            </a:extLst>
          </p:cNvPr>
          <p:cNvSpPr txBox="1"/>
          <p:nvPr/>
        </p:nvSpPr>
        <p:spPr>
          <a:xfrm>
            <a:off x="1465007" y="5125492"/>
            <a:ext cx="4011561" cy="369332"/>
          </a:xfrm>
          <a:prstGeom prst="rect">
            <a:avLst/>
          </a:prstGeom>
          <a:noFill/>
        </p:spPr>
        <p:txBody>
          <a:bodyPr wrap="square" rtlCol="0">
            <a:spAutoFit/>
          </a:bodyPr>
          <a:lstStyle/>
          <a:p>
            <a:r>
              <a:rPr lang="it-IT" b="1" dirty="0">
                <a:solidFill>
                  <a:srgbClr val="FF0000"/>
                </a:solidFill>
              </a:rPr>
              <a:t>*esclusi 8 CPIA</a:t>
            </a:r>
          </a:p>
        </p:txBody>
      </p:sp>
    </p:spTree>
    <p:extLst>
      <p:ext uri="{BB962C8B-B14F-4D97-AF65-F5344CB8AC3E}">
        <p14:creationId xmlns:p14="http://schemas.microsoft.com/office/powerpoint/2010/main" val="166180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4F144D2-5019-BE34-1FAD-348AE472331A}"/>
              </a:ext>
            </a:extLst>
          </p:cNvPr>
          <p:cNvSpPr txBox="1"/>
          <p:nvPr/>
        </p:nvSpPr>
        <p:spPr>
          <a:xfrm>
            <a:off x="835742" y="211900"/>
            <a:ext cx="9227643" cy="523220"/>
          </a:xfrm>
          <a:prstGeom prst="rect">
            <a:avLst/>
          </a:prstGeom>
          <a:noFill/>
        </p:spPr>
        <p:txBody>
          <a:bodyPr wrap="square">
            <a:spAutoFit/>
          </a:bodyPr>
          <a:lstStyle/>
          <a:p>
            <a:r>
              <a:rPr lang="it-IT" sz="2800" b="1" dirty="0">
                <a:solidFill>
                  <a:srgbClr val="FFC000"/>
                </a:solidFill>
              </a:rPr>
              <a:t>Decremento delle scuole dal 2023 -2026</a:t>
            </a:r>
            <a:endParaRPr lang="it-IT" sz="2800" dirty="0"/>
          </a:p>
        </p:txBody>
      </p:sp>
      <p:sp>
        <p:nvSpPr>
          <p:cNvPr id="6" name="CasellaDiTesto 5">
            <a:extLst>
              <a:ext uri="{FF2B5EF4-FFF2-40B4-BE49-F238E27FC236}">
                <a16:creationId xmlns:a16="http://schemas.microsoft.com/office/drawing/2014/main" id="{5238E16F-EA51-598E-2B92-8D84A5B5DC36}"/>
              </a:ext>
            </a:extLst>
          </p:cNvPr>
          <p:cNvSpPr txBox="1"/>
          <p:nvPr/>
        </p:nvSpPr>
        <p:spPr>
          <a:xfrm>
            <a:off x="4670323" y="1375881"/>
            <a:ext cx="7275871" cy="3662541"/>
          </a:xfrm>
          <a:prstGeom prst="rect">
            <a:avLst/>
          </a:prstGeom>
          <a:noFill/>
        </p:spPr>
        <p:txBody>
          <a:bodyPr wrap="square" rtlCol="0">
            <a:spAutoFit/>
          </a:bodyPr>
          <a:lstStyle/>
          <a:p>
            <a:pPr algn="ctr"/>
            <a:r>
              <a:rPr lang="it-IT" sz="4000" b="1" dirty="0">
                <a:solidFill>
                  <a:srgbClr val="FFC000"/>
                </a:solidFill>
              </a:rPr>
              <a:t>I TAGLI IN CAMPANIA </a:t>
            </a:r>
          </a:p>
          <a:p>
            <a:pPr algn="ctr"/>
            <a:endParaRPr lang="it-IT" sz="2400" b="1" dirty="0"/>
          </a:p>
          <a:p>
            <a:pPr algn="ctr"/>
            <a:endParaRPr lang="it-IT" sz="2400" b="1" dirty="0"/>
          </a:p>
          <a:p>
            <a:pPr algn="ctr"/>
            <a:r>
              <a:rPr lang="it-IT" sz="2400" b="1" dirty="0"/>
              <a:t>2024/2025: da 959 scuole a 839 = </a:t>
            </a:r>
            <a:r>
              <a:rPr lang="it-IT" sz="2400" b="1" dirty="0">
                <a:solidFill>
                  <a:srgbClr val="FFC000"/>
                </a:solidFill>
              </a:rPr>
              <a:t>-120, -14 %</a:t>
            </a:r>
          </a:p>
          <a:p>
            <a:pPr algn="ctr"/>
            <a:endParaRPr lang="it-IT" sz="2400" b="1" dirty="0"/>
          </a:p>
          <a:p>
            <a:pPr algn="ctr"/>
            <a:r>
              <a:rPr lang="it-IT" sz="2400" b="1" dirty="0"/>
              <a:t>2025/2026: da 839 scuole a 832 = </a:t>
            </a:r>
            <a:r>
              <a:rPr lang="it-IT" sz="2400" b="1" dirty="0">
                <a:solidFill>
                  <a:srgbClr val="FFC000"/>
                </a:solidFill>
              </a:rPr>
              <a:t>-7, -0,8 %</a:t>
            </a:r>
          </a:p>
          <a:p>
            <a:pPr algn="ctr"/>
            <a:endParaRPr lang="it-IT" sz="2400" b="1" dirty="0"/>
          </a:p>
          <a:p>
            <a:pPr algn="ctr"/>
            <a:r>
              <a:rPr lang="it-IT" sz="2400" b="1" dirty="0"/>
              <a:t>2026/2027: da 832 scuole a 820 = </a:t>
            </a:r>
            <a:r>
              <a:rPr lang="it-IT" sz="2400" b="1" dirty="0">
                <a:solidFill>
                  <a:srgbClr val="FFC000"/>
                </a:solidFill>
              </a:rPr>
              <a:t>-12, -1,4 %</a:t>
            </a:r>
          </a:p>
          <a:p>
            <a:pPr algn="ctr"/>
            <a:endParaRPr lang="it-IT" sz="2400" b="1" dirty="0"/>
          </a:p>
        </p:txBody>
      </p:sp>
      <p:sp>
        <p:nvSpPr>
          <p:cNvPr id="4" name="CasellaDiTesto 3">
            <a:extLst>
              <a:ext uri="{FF2B5EF4-FFF2-40B4-BE49-F238E27FC236}">
                <a16:creationId xmlns:a16="http://schemas.microsoft.com/office/drawing/2014/main" id="{4F1CA457-8D20-6C2A-DBBC-6F89EA6EF73B}"/>
              </a:ext>
            </a:extLst>
          </p:cNvPr>
          <p:cNvSpPr txBox="1"/>
          <p:nvPr/>
        </p:nvSpPr>
        <p:spPr>
          <a:xfrm>
            <a:off x="98323" y="1228397"/>
            <a:ext cx="4699819" cy="4401205"/>
          </a:xfrm>
          <a:prstGeom prst="rect">
            <a:avLst/>
          </a:prstGeom>
          <a:noFill/>
        </p:spPr>
        <p:txBody>
          <a:bodyPr wrap="square" rtlCol="0">
            <a:spAutoFit/>
          </a:bodyPr>
          <a:lstStyle/>
          <a:p>
            <a:pPr algn="ctr"/>
            <a:r>
              <a:rPr lang="it-IT" sz="2800" b="1" dirty="0">
                <a:highlight>
                  <a:srgbClr val="800080"/>
                </a:highlight>
              </a:rPr>
              <a:t>Per il numero delle istituzioni scolastiche rileva l’abolizione delle «reggenze»</a:t>
            </a:r>
          </a:p>
          <a:p>
            <a:pPr algn="ctr"/>
            <a:endParaRPr lang="it-IT" sz="2800" b="1" dirty="0">
              <a:highlight>
                <a:srgbClr val="800080"/>
              </a:highlight>
            </a:endParaRPr>
          </a:p>
          <a:p>
            <a:pPr algn="ctr"/>
            <a:r>
              <a:rPr lang="it-IT" sz="2800" b="1" dirty="0">
                <a:highlight>
                  <a:srgbClr val="800080"/>
                </a:highlight>
              </a:rPr>
              <a:t>Dunque, meno scuole e meno dirigenti</a:t>
            </a:r>
          </a:p>
          <a:p>
            <a:pPr algn="ctr"/>
            <a:endParaRPr lang="it-IT" sz="2800" b="1" dirty="0">
              <a:highlight>
                <a:srgbClr val="800080"/>
              </a:highlight>
            </a:endParaRPr>
          </a:p>
          <a:p>
            <a:pPr algn="ctr"/>
            <a:r>
              <a:rPr lang="it-IT" sz="2800" b="1" dirty="0">
                <a:solidFill>
                  <a:srgbClr val="FFC000"/>
                </a:solidFill>
                <a:highlight>
                  <a:srgbClr val="800080"/>
                </a:highlight>
              </a:rPr>
              <a:t>-</a:t>
            </a:r>
            <a:r>
              <a:rPr lang="it-IT" sz="2800" b="1" dirty="0">
                <a:highlight>
                  <a:srgbClr val="800080"/>
                </a:highlight>
              </a:rPr>
              <a:t> </a:t>
            </a:r>
            <a:r>
              <a:rPr lang="it-IT" sz="2800" b="1" dirty="0">
                <a:solidFill>
                  <a:srgbClr val="FFC000"/>
                </a:solidFill>
                <a:highlight>
                  <a:srgbClr val="800080"/>
                </a:highlight>
              </a:rPr>
              <a:t>139 autonomie da oggi al 2026</a:t>
            </a:r>
          </a:p>
        </p:txBody>
      </p:sp>
      <p:pic>
        <p:nvPicPr>
          <p:cNvPr id="2" name="Immagine 1" descr="Immagine che contiene testo, schermata, Carattere, Elementi grafici&#10;&#10;Descrizione generata automaticamente">
            <a:extLst>
              <a:ext uri="{FF2B5EF4-FFF2-40B4-BE49-F238E27FC236}">
                <a16:creationId xmlns:a16="http://schemas.microsoft.com/office/drawing/2014/main" id="{989206D9-B84D-16F4-BFE5-D265216FD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spTree>
    <p:extLst>
      <p:ext uri="{BB962C8B-B14F-4D97-AF65-F5344CB8AC3E}">
        <p14:creationId xmlns:p14="http://schemas.microsoft.com/office/powerpoint/2010/main" val="1347307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04F144D2-5019-BE34-1FAD-348AE472331A}"/>
              </a:ext>
            </a:extLst>
          </p:cNvPr>
          <p:cNvSpPr txBox="1"/>
          <p:nvPr/>
        </p:nvSpPr>
        <p:spPr>
          <a:xfrm>
            <a:off x="88490" y="220153"/>
            <a:ext cx="11798709" cy="523220"/>
          </a:xfrm>
          <a:prstGeom prst="rect">
            <a:avLst/>
          </a:prstGeom>
          <a:noFill/>
        </p:spPr>
        <p:txBody>
          <a:bodyPr wrap="square">
            <a:spAutoFit/>
          </a:bodyPr>
          <a:lstStyle/>
          <a:p>
            <a:r>
              <a:rPr lang="it-IT" sz="2800" b="1" dirty="0">
                <a:solidFill>
                  <a:srgbClr val="FFC000"/>
                </a:solidFill>
              </a:rPr>
              <a:t>Riduzione del contingente organico dirigenti nel triennio</a:t>
            </a:r>
            <a:endParaRPr lang="it-IT" sz="2800" dirty="0"/>
          </a:p>
        </p:txBody>
      </p:sp>
      <p:sp>
        <p:nvSpPr>
          <p:cNvPr id="6" name="CasellaDiTesto 5">
            <a:extLst>
              <a:ext uri="{FF2B5EF4-FFF2-40B4-BE49-F238E27FC236}">
                <a16:creationId xmlns:a16="http://schemas.microsoft.com/office/drawing/2014/main" id="{5238E16F-EA51-598E-2B92-8D84A5B5DC36}"/>
              </a:ext>
            </a:extLst>
          </p:cNvPr>
          <p:cNvSpPr txBox="1"/>
          <p:nvPr/>
        </p:nvSpPr>
        <p:spPr>
          <a:xfrm>
            <a:off x="8691717" y="1243694"/>
            <a:ext cx="3578941" cy="1631216"/>
          </a:xfrm>
          <a:prstGeom prst="rect">
            <a:avLst/>
          </a:prstGeom>
          <a:noFill/>
        </p:spPr>
        <p:txBody>
          <a:bodyPr wrap="square" rtlCol="0">
            <a:spAutoFit/>
          </a:bodyPr>
          <a:lstStyle/>
          <a:p>
            <a:r>
              <a:rPr lang="it-IT" sz="2000" b="1" dirty="0"/>
              <a:t>In Campania i tagli sono:</a:t>
            </a:r>
          </a:p>
          <a:p>
            <a:endParaRPr lang="it-IT" sz="2000" b="1" dirty="0"/>
          </a:p>
          <a:p>
            <a:r>
              <a:rPr lang="it-IT" sz="2000" b="1" dirty="0"/>
              <a:t>2024/2025: - 70 DS, - 8,5%</a:t>
            </a:r>
          </a:p>
          <a:p>
            <a:r>
              <a:rPr lang="it-IT" sz="2000" b="1" dirty="0"/>
              <a:t>2025/2026: -   7 DS, -1%</a:t>
            </a:r>
          </a:p>
          <a:p>
            <a:r>
              <a:rPr lang="it-IT" sz="2000" b="1" dirty="0"/>
              <a:t>2026/2027: - 12 DS, -1,4%</a:t>
            </a:r>
          </a:p>
        </p:txBody>
      </p:sp>
      <p:grpSp>
        <p:nvGrpSpPr>
          <p:cNvPr id="8" name="Gruppo 7">
            <a:extLst>
              <a:ext uri="{FF2B5EF4-FFF2-40B4-BE49-F238E27FC236}">
                <a16:creationId xmlns:a16="http://schemas.microsoft.com/office/drawing/2014/main" id="{D4DE2924-5D8A-B746-16FB-D36BF0ED2766}"/>
              </a:ext>
            </a:extLst>
          </p:cNvPr>
          <p:cNvGrpSpPr/>
          <p:nvPr/>
        </p:nvGrpSpPr>
        <p:grpSpPr>
          <a:xfrm>
            <a:off x="138961" y="1067815"/>
            <a:ext cx="8424609" cy="5214997"/>
            <a:chOff x="178290" y="1067816"/>
            <a:chExt cx="8424609" cy="5214997"/>
          </a:xfrm>
        </p:grpSpPr>
        <p:pic>
          <p:nvPicPr>
            <p:cNvPr id="3" name="Immagine 2">
              <a:extLst>
                <a:ext uri="{FF2B5EF4-FFF2-40B4-BE49-F238E27FC236}">
                  <a16:creationId xmlns:a16="http://schemas.microsoft.com/office/drawing/2014/main" id="{D448755B-51A6-8506-957E-447C1C9E27F6}"/>
                </a:ext>
              </a:extLst>
            </p:cNvPr>
            <p:cNvPicPr>
              <a:picLocks noChangeAspect="1"/>
            </p:cNvPicPr>
            <p:nvPr/>
          </p:nvPicPr>
          <p:blipFill rotWithShape="1">
            <a:blip r:embed="rId2"/>
            <a:srcRect l="21291" t="24086" r="18710" b="8960"/>
            <a:stretch/>
          </p:blipFill>
          <p:spPr>
            <a:xfrm>
              <a:off x="294641" y="1067816"/>
              <a:ext cx="8308258" cy="5214997"/>
            </a:xfrm>
            <a:prstGeom prst="rect">
              <a:avLst/>
            </a:prstGeom>
          </p:spPr>
        </p:pic>
        <p:sp>
          <p:nvSpPr>
            <p:cNvPr id="7" name="Freccia a destra 6">
              <a:extLst>
                <a:ext uri="{FF2B5EF4-FFF2-40B4-BE49-F238E27FC236}">
                  <a16:creationId xmlns:a16="http://schemas.microsoft.com/office/drawing/2014/main" id="{93117B16-28F6-61E7-8B6A-A281C10AF00C}"/>
                </a:ext>
              </a:extLst>
            </p:cNvPr>
            <p:cNvSpPr/>
            <p:nvPr/>
          </p:nvSpPr>
          <p:spPr>
            <a:xfrm>
              <a:off x="178290" y="2248228"/>
              <a:ext cx="1114324" cy="341016"/>
            </a:xfrm>
            <a:prstGeom prst="rightArrow">
              <a:avLst/>
            </a:prstGeom>
            <a:solidFill>
              <a:srgbClr val="FFC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sz="2000"/>
            </a:p>
          </p:txBody>
        </p:sp>
      </p:grpSp>
      <p:sp>
        <p:nvSpPr>
          <p:cNvPr id="4" name="CasellaDiTesto 3">
            <a:extLst>
              <a:ext uri="{FF2B5EF4-FFF2-40B4-BE49-F238E27FC236}">
                <a16:creationId xmlns:a16="http://schemas.microsoft.com/office/drawing/2014/main" id="{4F1CA457-8D20-6C2A-DBBC-6F89EA6EF73B}"/>
              </a:ext>
            </a:extLst>
          </p:cNvPr>
          <p:cNvSpPr txBox="1"/>
          <p:nvPr/>
        </p:nvSpPr>
        <p:spPr>
          <a:xfrm>
            <a:off x="8691717" y="3547495"/>
            <a:ext cx="3500283" cy="2492990"/>
          </a:xfrm>
          <a:prstGeom prst="rect">
            <a:avLst/>
          </a:prstGeom>
          <a:noFill/>
        </p:spPr>
        <p:txBody>
          <a:bodyPr wrap="square" rtlCol="0">
            <a:spAutoFit/>
          </a:bodyPr>
          <a:lstStyle/>
          <a:p>
            <a:pPr algn="ctr"/>
            <a:r>
              <a:rPr lang="it-IT" sz="2600" b="1" dirty="0">
                <a:highlight>
                  <a:srgbClr val="800080"/>
                </a:highlight>
              </a:rPr>
              <a:t>In soli 4 anni: </a:t>
            </a:r>
          </a:p>
          <a:p>
            <a:pPr algn="ctr"/>
            <a:r>
              <a:rPr lang="it-IT" sz="2600" b="1" dirty="0">
                <a:highlight>
                  <a:srgbClr val="800080"/>
                </a:highlight>
              </a:rPr>
              <a:t>- 89 dirigenti scolastici e circa l’11% in meno di risorse per le scuole della Campania</a:t>
            </a:r>
          </a:p>
        </p:txBody>
      </p:sp>
      <p:sp>
        <p:nvSpPr>
          <p:cNvPr id="2" name="Ovale 1">
            <a:extLst>
              <a:ext uri="{FF2B5EF4-FFF2-40B4-BE49-F238E27FC236}">
                <a16:creationId xmlns:a16="http://schemas.microsoft.com/office/drawing/2014/main" id="{290EABF7-4E14-BD8C-14B7-44BC2B8138B4}"/>
              </a:ext>
            </a:extLst>
          </p:cNvPr>
          <p:cNvSpPr/>
          <p:nvPr/>
        </p:nvSpPr>
        <p:spPr>
          <a:xfrm>
            <a:off x="1320800" y="2169815"/>
            <a:ext cx="1981200" cy="497840"/>
          </a:xfrm>
          <a:prstGeom prst="ellipse">
            <a:avLst/>
          </a:prstGeom>
          <a:solidFill>
            <a:srgbClr val="FFC000">
              <a:alpha val="17000"/>
            </a:srgbClr>
          </a:solidFill>
          <a:ln w="4762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9" name="Immagine 8" descr="Immagine che contiene testo, schermata, Carattere, Elementi grafici&#10;&#10;Descrizione generata automaticamente">
            <a:extLst>
              <a:ext uri="{FF2B5EF4-FFF2-40B4-BE49-F238E27FC236}">
                <a16:creationId xmlns:a16="http://schemas.microsoft.com/office/drawing/2014/main" id="{F9E7223D-91B5-0624-24CD-4AB04CB01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spTree>
    <p:extLst>
      <p:ext uri="{BB962C8B-B14F-4D97-AF65-F5344CB8AC3E}">
        <p14:creationId xmlns:p14="http://schemas.microsoft.com/office/powerpoint/2010/main" val="1748732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asellaDiTesto 4">
            <a:extLst>
              <a:ext uri="{FF2B5EF4-FFF2-40B4-BE49-F238E27FC236}">
                <a16:creationId xmlns:a16="http://schemas.microsoft.com/office/drawing/2014/main" id="{9F5AD37C-233C-EC29-C97B-45496F9B080A}"/>
              </a:ext>
            </a:extLst>
          </p:cNvPr>
          <p:cNvGraphicFramePr/>
          <p:nvPr>
            <p:extLst>
              <p:ext uri="{D42A27DB-BD31-4B8C-83A1-F6EECF244321}">
                <p14:modId xmlns:p14="http://schemas.microsoft.com/office/powerpoint/2010/main" val="1943452842"/>
              </p:ext>
            </p:extLst>
          </p:nvPr>
        </p:nvGraphicFramePr>
        <p:xfrm>
          <a:off x="506687" y="963561"/>
          <a:ext cx="10574267" cy="44130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a:extLst>
              <a:ext uri="{FF2B5EF4-FFF2-40B4-BE49-F238E27FC236}">
                <a16:creationId xmlns:a16="http://schemas.microsoft.com/office/drawing/2014/main" id="{F89350BB-E35C-8964-0CB8-90DCF6B58621}"/>
              </a:ext>
            </a:extLst>
          </p:cNvPr>
          <p:cNvSpPr txBox="1"/>
          <p:nvPr/>
        </p:nvSpPr>
        <p:spPr>
          <a:xfrm>
            <a:off x="744955" y="1481342"/>
            <a:ext cx="10097729" cy="584775"/>
          </a:xfrm>
          <a:prstGeom prst="rect">
            <a:avLst/>
          </a:prstGeom>
          <a:noFill/>
        </p:spPr>
        <p:txBody>
          <a:bodyPr wrap="square" rtlCol="0">
            <a:spAutoFit/>
          </a:bodyPr>
          <a:lstStyle/>
          <a:p>
            <a:r>
              <a:rPr lang="it-IT" sz="3200" b="1" dirty="0">
                <a:highlight>
                  <a:srgbClr val="800080"/>
                </a:highlight>
              </a:rPr>
              <a:t>RICHIESTE DI CHIARIMENTO O APPROFONDIMENTO</a:t>
            </a:r>
          </a:p>
        </p:txBody>
      </p:sp>
      <p:pic>
        <p:nvPicPr>
          <p:cNvPr id="8" name="Immagine 7" descr="Immagine che contiene testo, schermata, Carattere, Elementi grafici&#10;&#10;Descrizione generata automaticamente">
            <a:extLst>
              <a:ext uri="{FF2B5EF4-FFF2-40B4-BE49-F238E27FC236}">
                <a16:creationId xmlns:a16="http://schemas.microsoft.com/office/drawing/2014/main" id="{F1A9D7FA-8A1E-CAEC-E1C5-BFBCE85DAE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spTree>
    <p:extLst>
      <p:ext uri="{BB962C8B-B14F-4D97-AF65-F5344CB8AC3E}">
        <p14:creationId xmlns:p14="http://schemas.microsoft.com/office/powerpoint/2010/main" val="1688302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8490B9B-7356-C57F-D05C-828775DE0599}"/>
              </a:ext>
            </a:extLst>
          </p:cNvPr>
          <p:cNvSpPr txBox="1"/>
          <p:nvPr/>
        </p:nvSpPr>
        <p:spPr>
          <a:xfrm rot="21242559">
            <a:off x="546984" y="3396906"/>
            <a:ext cx="11098032" cy="2277547"/>
          </a:xfrm>
          <a:prstGeom prst="rect">
            <a:avLst/>
          </a:prstGeom>
          <a:noFill/>
        </p:spPr>
        <p:txBody>
          <a:bodyPr wrap="square" rtlCol="0">
            <a:spAutoFit/>
          </a:bodyPr>
          <a:lstStyle/>
          <a:p>
            <a:pPr algn="ctr"/>
            <a:r>
              <a:rPr lang="en-US" sz="6600" b="1" dirty="0" err="1"/>
              <a:t>Grazie</a:t>
            </a:r>
            <a:r>
              <a:rPr lang="en-US" sz="6600" b="1" dirty="0"/>
              <a:t> per </a:t>
            </a:r>
            <a:r>
              <a:rPr lang="en-US" sz="6600" b="1" dirty="0" err="1"/>
              <a:t>l’attenzione</a:t>
            </a:r>
            <a:endParaRPr lang="en-US" sz="6600" b="1" dirty="0"/>
          </a:p>
          <a:p>
            <a:pPr algn="ctr"/>
            <a:endParaRPr lang="it-IT" sz="3200" b="1" dirty="0"/>
          </a:p>
          <a:p>
            <a:pPr algn="ctr"/>
            <a:endParaRPr lang="it-IT" sz="4400" b="1" dirty="0">
              <a:solidFill>
                <a:schemeClr val="accent5">
                  <a:lumMod val="75000"/>
                </a:schemeClr>
              </a:solidFill>
            </a:endParaRPr>
          </a:p>
        </p:txBody>
      </p:sp>
      <p:pic>
        <p:nvPicPr>
          <p:cNvPr id="2" name="Picture 2" descr="Risultato immagini per logo regione campania">
            <a:extLst>
              <a:ext uri="{FF2B5EF4-FFF2-40B4-BE49-F238E27FC236}">
                <a16:creationId xmlns:a16="http://schemas.microsoft.com/office/drawing/2014/main" id="{C9531927-81A0-71D6-C518-F6607491166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62444" y="2213361"/>
            <a:ext cx="3799552" cy="1227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251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8490B9B-7356-C57F-D05C-828775DE0599}"/>
              </a:ext>
            </a:extLst>
          </p:cNvPr>
          <p:cNvSpPr txBox="1"/>
          <p:nvPr/>
        </p:nvSpPr>
        <p:spPr>
          <a:xfrm>
            <a:off x="452285" y="2068420"/>
            <a:ext cx="11098032" cy="2831544"/>
          </a:xfrm>
          <a:prstGeom prst="rect">
            <a:avLst/>
          </a:prstGeom>
          <a:noFill/>
        </p:spPr>
        <p:txBody>
          <a:bodyPr wrap="square" rtlCol="0">
            <a:spAutoFit/>
          </a:bodyPr>
          <a:lstStyle/>
          <a:p>
            <a:pPr algn="ctr"/>
            <a:r>
              <a:rPr lang="en-US" sz="3600" b="1" dirty="0"/>
              <a:t>QUALE DIMENSIONAMENTO DELLA RETE SCOLASTICA PER LA CAMPANIA</a:t>
            </a:r>
          </a:p>
          <a:p>
            <a:pPr algn="ctr"/>
            <a:endParaRPr lang="it-IT" sz="1400" b="1" dirty="0"/>
          </a:p>
          <a:p>
            <a:pPr algn="ctr"/>
            <a:endParaRPr lang="it-IT" sz="2000" b="1" dirty="0">
              <a:solidFill>
                <a:schemeClr val="accent5">
                  <a:lumMod val="75000"/>
                </a:schemeClr>
              </a:solidFill>
            </a:endParaRPr>
          </a:p>
          <a:p>
            <a:pPr algn="ctr"/>
            <a:r>
              <a:rPr lang="it-IT" sz="2400" b="1" dirty="0">
                <a:solidFill>
                  <a:srgbClr val="FFC000"/>
                </a:solidFill>
              </a:rPr>
              <a:t>LA RIFORMA DELL’ORGANIZZAZIONE DEL SISTEMA SCOLASTICO DAL GOVERNO CENTRALE: TAGLI AGLI ORGANICI, DECREMENTO DELLE RISORSE, SPEREQUAZIONE AL SUD PER LE SCUOLE DI OGNI ORDINE E GRADO</a:t>
            </a:r>
            <a:endParaRPr lang="en-US" sz="5400" b="1" dirty="0">
              <a:solidFill>
                <a:srgbClr val="FFC000"/>
              </a:solidFill>
            </a:endParaRPr>
          </a:p>
        </p:txBody>
      </p:sp>
      <p:pic>
        <p:nvPicPr>
          <p:cNvPr id="7" name="Immagine 6" descr="Immagine che contiene testo, schermata, Carattere, Elementi grafici&#10;&#10;Descrizione generata automaticamente">
            <a:extLst>
              <a:ext uri="{FF2B5EF4-FFF2-40B4-BE49-F238E27FC236}">
                <a16:creationId xmlns:a16="http://schemas.microsoft.com/office/drawing/2014/main" id="{05E14206-D341-CB45-5400-7F76B0A326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spTree>
    <p:extLst>
      <p:ext uri="{BB962C8B-B14F-4D97-AF65-F5344CB8AC3E}">
        <p14:creationId xmlns:p14="http://schemas.microsoft.com/office/powerpoint/2010/main" val="4076239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ln>
            <a:noFill/>
          </a:ln>
        </p:spPr>
        <p:txBody>
          <a:bodyPr rtlCol="0" anchor="ctr"/>
          <a:lstStyle/>
          <a:p>
            <a:pPr algn="ctr"/>
            <a:endParaRPr lang="en-US"/>
          </a:p>
        </p:txBody>
      </p:sp>
      <p:pic>
        <p:nvPicPr>
          <p:cNvPr id="14" name="Picture 2" descr="Risultato immagini per logo regione campania">
            <a:extLst>
              <a:ext uri="{FF2B5EF4-FFF2-40B4-BE49-F238E27FC236}">
                <a16:creationId xmlns:a16="http://schemas.microsoft.com/office/drawing/2014/main" id="{4AA3084D-601E-D430-41C7-879EB734727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13560" y="5967167"/>
            <a:ext cx="2102920" cy="67940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5A8A66EF-6084-A766-764A-373B21FDC156}"/>
              </a:ext>
            </a:extLst>
          </p:cNvPr>
          <p:cNvSpPr txBox="1"/>
          <p:nvPr/>
        </p:nvSpPr>
        <p:spPr>
          <a:xfrm rot="20347474">
            <a:off x="254479" y="2536480"/>
            <a:ext cx="3883844" cy="523220"/>
          </a:xfrm>
          <a:prstGeom prst="rect">
            <a:avLst/>
          </a:prstGeom>
          <a:noFill/>
        </p:spPr>
        <p:txBody>
          <a:bodyPr wrap="square" rtlCol="0">
            <a:spAutoFit/>
          </a:bodyPr>
          <a:lstStyle/>
          <a:p>
            <a:pPr algn="ctr"/>
            <a:r>
              <a:rPr lang="en-US" sz="2800" b="1" dirty="0">
                <a:solidFill>
                  <a:srgbClr val="FFC000"/>
                </a:solidFill>
                <a:highlight>
                  <a:srgbClr val="800080"/>
                </a:highlight>
              </a:rPr>
              <a:t>La </a:t>
            </a:r>
            <a:r>
              <a:rPr lang="en-US" sz="2800" b="1" dirty="0" err="1">
                <a:solidFill>
                  <a:srgbClr val="FFC000"/>
                </a:solidFill>
                <a:highlight>
                  <a:srgbClr val="800080"/>
                </a:highlight>
              </a:rPr>
              <a:t>Legge</a:t>
            </a:r>
            <a:r>
              <a:rPr lang="en-US" sz="2800" b="1" dirty="0">
                <a:solidFill>
                  <a:srgbClr val="FFC000"/>
                </a:solidFill>
                <a:highlight>
                  <a:srgbClr val="800080"/>
                </a:highlight>
              </a:rPr>
              <a:t> di </a:t>
            </a:r>
            <a:r>
              <a:rPr lang="en-US" sz="2800" b="1" dirty="0" err="1">
                <a:solidFill>
                  <a:srgbClr val="FFC000"/>
                </a:solidFill>
                <a:highlight>
                  <a:srgbClr val="800080"/>
                </a:highlight>
              </a:rPr>
              <a:t>Bilancio</a:t>
            </a:r>
            <a:endParaRPr lang="it-IT" sz="2800" b="1" dirty="0">
              <a:solidFill>
                <a:srgbClr val="FFC000"/>
              </a:solidFill>
              <a:highlight>
                <a:srgbClr val="800080"/>
              </a:highlight>
            </a:endParaRPr>
          </a:p>
        </p:txBody>
      </p:sp>
      <p:sp>
        <p:nvSpPr>
          <p:cNvPr id="4" name="CasellaDiTesto 3">
            <a:extLst>
              <a:ext uri="{FF2B5EF4-FFF2-40B4-BE49-F238E27FC236}">
                <a16:creationId xmlns:a16="http://schemas.microsoft.com/office/drawing/2014/main" id="{AE49B16E-685F-362A-6A5B-1CBD1580FAF3}"/>
              </a:ext>
            </a:extLst>
          </p:cNvPr>
          <p:cNvSpPr txBox="1"/>
          <p:nvPr/>
        </p:nvSpPr>
        <p:spPr>
          <a:xfrm>
            <a:off x="4401306" y="-3"/>
            <a:ext cx="7410480" cy="1015663"/>
          </a:xfrm>
          <a:prstGeom prst="rect">
            <a:avLst/>
          </a:prstGeom>
          <a:noFill/>
        </p:spPr>
        <p:txBody>
          <a:bodyPr wrap="square" rtlCol="0">
            <a:spAutoFit/>
          </a:bodyPr>
          <a:lstStyle/>
          <a:p>
            <a:pPr algn="r"/>
            <a:endParaRPr lang="it-IT" sz="1200" b="1" dirty="0">
              <a:solidFill>
                <a:schemeClr val="tx1">
                  <a:lumMod val="95000"/>
                </a:schemeClr>
              </a:solidFill>
            </a:endParaRPr>
          </a:p>
          <a:p>
            <a:pPr algn="r"/>
            <a:r>
              <a:rPr lang="it-IT" sz="1200" b="1" i="0" dirty="0">
                <a:effectLst/>
                <a:latin typeface="Arial" panose="020B0604020202020204" pitchFamily="34" charset="0"/>
              </a:rPr>
              <a:t>Legge 29 </a:t>
            </a:r>
            <a:r>
              <a:rPr lang="it-IT" sz="1200" b="1" dirty="0">
                <a:latin typeface="Arial" panose="020B0604020202020204" pitchFamily="34" charset="0"/>
              </a:rPr>
              <a:t>dicembre 2022, n. 197 (Bilancio di previsione dello Stato per l'anno finanziario 2023 e bilancio pluriennale </a:t>
            </a:r>
            <a:r>
              <a:rPr lang="it-IT" sz="1200" b="1" i="0" dirty="0">
                <a:effectLst/>
                <a:latin typeface="Arial" panose="020B0604020202020204" pitchFamily="34" charset="0"/>
              </a:rPr>
              <a:t>per il triennio 2023-2025), art. 1, commi 557, 558, 560 e 561.</a:t>
            </a:r>
          </a:p>
          <a:p>
            <a:pPr algn="r"/>
            <a:r>
              <a:rPr lang="it-IT" sz="1200" b="1" dirty="0"/>
              <a:t>Decreto Legge  6 luglio 2011, n.98, Decreto Legge  15 luglio </a:t>
            </a:r>
            <a:r>
              <a:rPr lang="it-IT" sz="1200" b="1" dirty="0">
                <a:solidFill>
                  <a:schemeClr val="tx1">
                    <a:lumMod val="95000"/>
                  </a:schemeClr>
                </a:solidFill>
              </a:rPr>
              <a:t>2011 </a:t>
            </a:r>
          </a:p>
          <a:p>
            <a:pPr algn="r"/>
            <a:r>
              <a:rPr lang="it-IT" sz="1200" b="1" dirty="0">
                <a:solidFill>
                  <a:schemeClr val="tx1">
                    <a:lumMod val="95000"/>
                  </a:schemeClr>
                </a:solidFill>
              </a:rPr>
              <a:t>(testo in vigore dal 01.01.2023) </a:t>
            </a:r>
          </a:p>
        </p:txBody>
      </p:sp>
      <p:sp>
        <p:nvSpPr>
          <p:cNvPr id="5" name="CasellaDiTesto 4">
            <a:extLst>
              <a:ext uri="{FF2B5EF4-FFF2-40B4-BE49-F238E27FC236}">
                <a16:creationId xmlns:a16="http://schemas.microsoft.com/office/drawing/2014/main" id="{5AC45595-52E1-2154-4B2B-9418E5362C2F}"/>
              </a:ext>
            </a:extLst>
          </p:cNvPr>
          <p:cNvSpPr txBox="1"/>
          <p:nvPr/>
        </p:nvSpPr>
        <p:spPr>
          <a:xfrm>
            <a:off x="4863404" y="993389"/>
            <a:ext cx="7085160" cy="5909310"/>
          </a:xfrm>
          <a:prstGeom prst="rect">
            <a:avLst/>
          </a:prstGeom>
          <a:noFill/>
        </p:spPr>
        <p:txBody>
          <a:bodyPr wrap="square" rtlCol="0">
            <a:spAutoFit/>
          </a:bodyPr>
          <a:lstStyle/>
          <a:p>
            <a:pPr algn="just"/>
            <a:r>
              <a:rPr lang="it-IT" sz="1400" b="1" u="sng" dirty="0"/>
              <a:t>art. 19 – 5 quater.</a:t>
            </a:r>
            <a:r>
              <a:rPr lang="it-IT" sz="1400" b="1" dirty="0"/>
              <a:t> </a:t>
            </a:r>
            <a:r>
              <a:rPr lang="it-IT" sz="1400" dirty="0"/>
              <a:t>Al fine di dare attuazione  alla  riorganizzazione  del sistema  scolastico  prevista  nel  Piano  nazionale  di  ripresa   e resilienza, a decorrere dall'anno scolastico 2024/2025, </a:t>
            </a:r>
            <a:r>
              <a:rPr lang="it-IT" sz="1400" b="1" dirty="0">
                <a:solidFill>
                  <a:srgbClr val="FFC000"/>
                </a:solidFill>
              </a:rPr>
              <a:t>i criteri per la definizione del contingente organico dei  dirigenti  scolastici  e dei  direttori  dei  servizi  generali  e  amministrativi  e  la  sua distribuzione tra le  regioni</a:t>
            </a:r>
            <a:r>
              <a:rPr lang="it-IT" sz="1400" dirty="0"/>
              <a:t>,  tenendo  conto  del  parametro  della popolazione scolastica regionale indicato per la riforma 1.3 prevista dalla missione 4, componente 1, del citato Piano nazionale di ripresa e  resilienza,  nonché  della   necessità   di   salvaguardare   le specificità  delle  istituzioni  scolastiche  situate   nei   comuni montani, nelle piccole isole e nelle aree geografiche  caratterizzate da specificità linguistiche, anche prevedendo forme di compensazione interregionale,  </a:t>
            </a:r>
            <a:r>
              <a:rPr lang="it-IT" sz="1400" b="1" dirty="0">
                <a:solidFill>
                  <a:srgbClr val="FFC000"/>
                </a:solidFill>
              </a:rPr>
              <a:t>sono  definiti,  su  base  triennale  con  eventuali aggiornamenti annuali, con decreto del Ministro dell'istruzione e del merito, di concerto con il Ministro dell'economia  </a:t>
            </a:r>
            <a:r>
              <a:rPr lang="it-IT" sz="1400" dirty="0"/>
              <a:t>e  delle  finanze, previo accordo in sede di Conferenza unificata di cui all'articolo  8 del decreto legislativo 28 agosto 1997, n. 281, da adottare entro  il 31  maggio  dell'anno  solare  precedente  all'anno   scolastico   di riferimento. Ai fini del raggiungimento dell'accordo, lo  schema  del decreto è trasmesso dal Ministero dell'istruzione e del merito  alla Conferenza unificata entro il 15 aprile.</a:t>
            </a:r>
          </a:p>
          <a:p>
            <a:pPr algn="just"/>
            <a:r>
              <a:rPr lang="it-IT" sz="1400" b="1" dirty="0">
                <a:solidFill>
                  <a:srgbClr val="FFC000"/>
                </a:solidFill>
              </a:rPr>
              <a:t>Le regioni, sulla  base  dei parametri individuati dal decreto di cui al primo periodo, provvedono autonomamente al dimensionamento della rete scolastica  entro  il  30 novembre di ogni anno, nei limiti del contingente annuale individuato dal medesimo decreto</a:t>
            </a:r>
            <a:r>
              <a:rPr lang="it-IT" sz="1400" dirty="0"/>
              <a:t>. </a:t>
            </a:r>
          </a:p>
          <a:p>
            <a:pPr algn="just"/>
            <a:r>
              <a:rPr lang="it-IT" sz="1400" dirty="0"/>
              <a:t>Con deliberazione motivata della  regione  può essere determinato un differimento temporale di durata non  superiore a trenta giorni. Gli uffici scolastici regionali, sentite le regioni, provvedono alla ripartizione del contingente dei dirigenti scolastici assegnato.    </a:t>
            </a:r>
          </a:p>
          <a:p>
            <a:pPr algn="just"/>
            <a:endParaRPr lang="it-IT" sz="1400" dirty="0"/>
          </a:p>
        </p:txBody>
      </p:sp>
    </p:spTree>
    <p:extLst>
      <p:ext uri="{BB962C8B-B14F-4D97-AF65-F5344CB8AC3E}">
        <p14:creationId xmlns:p14="http://schemas.microsoft.com/office/powerpoint/2010/main" val="3917311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ln>
            <a:noFill/>
          </a:ln>
        </p:spPr>
        <p:txBody>
          <a:bodyPr rtlCol="0" anchor="ctr"/>
          <a:lstStyle/>
          <a:p>
            <a:pPr algn="ctr"/>
            <a:endParaRPr lang="en-US"/>
          </a:p>
        </p:txBody>
      </p:sp>
      <p:pic>
        <p:nvPicPr>
          <p:cNvPr id="14" name="Picture 2" descr="Risultato immagini per logo regione campania">
            <a:extLst>
              <a:ext uri="{FF2B5EF4-FFF2-40B4-BE49-F238E27FC236}">
                <a16:creationId xmlns:a16="http://schemas.microsoft.com/office/drawing/2014/main" id="{4AA3084D-601E-D430-41C7-879EB734727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13560" y="5967167"/>
            <a:ext cx="2102920" cy="67940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5A8A66EF-6084-A766-764A-373B21FDC156}"/>
              </a:ext>
            </a:extLst>
          </p:cNvPr>
          <p:cNvSpPr txBox="1"/>
          <p:nvPr/>
        </p:nvSpPr>
        <p:spPr>
          <a:xfrm rot="20347474">
            <a:off x="254479" y="2536480"/>
            <a:ext cx="3883844" cy="523220"/>
          </a:xfrm>
          <a:prstGeom prst="rect">
            <a:avLst/>
          </a:prstGeom>
          <a:noFill/>
        </p:spPr>
        <p:txBody>
          <a:bodyPr wrap="square" rtlCol="0">
            <a:spAutoFit/>
          </a:bodyPr>
          <a:lstStyle/>
          <a:p>
            <a:pPr algn="ctr"/>
            <a:r>
              <a:rPr lang="en-US" sz="2800" b="1" dirty="0">
                <a:solidFill>
                  <a:srgbClr val="FFC000"/>
                </a:solidFill>
                <a:highlight>
                  <a:srgbClr val="800080"/>
                </a:highlight>
              </a:rPr>
              <a:t>La </a:t>
            </a:r>
            <a:r>
              <a:rPr lang="en-US" sz="2800" b="1" dirty="0" err="1">
                <a:solidFill>
                  <a:srgbClr val="FFC000"/>
                </a:solidFill>
                <a:highlight>
                  <a:srgbClr val="800080"/>
                </a:highlight>
              </a:rPr>
              <a:t>Legge</a:t>
            </a:r>
            <a:r>
              <a:rPr lang="en-US" sz="2800" b="1" dirty="0">
                <a:solidFill>
                  <a:srgbClr val="FFC000"/>
                </a:solidFill>
                <a:highlight>
                  <a:srgbClr val="800080"/>
                </a:highlight>
              </a:rPr>
              <a:t> di </a:t>
            </a:r>
            <a:r>
              <a:rPr lang="en-US" sz="2800" b="1" dirty="0" err="1">
                <a:solidFill>
                  <a:srgbClr val="FFC000"/>
                </a:solidFill>
                <a:highlight>
                  <a:srgbClr val="800080"/>
                </a:highlight>
              </a:rPr>
              <a:t>Bilancio</a:t>
            </a:r>
            <a:endParaRPr lang="it-IT" sz="2800" b="1" dirty="0">
              <a:solidFill>
                <a:srgbClr val="FFC000"/>
              </a:solidFill>
              <a:highlight>
                <a:srgbClr val="800080"/>
              </a:highlight>
            </a:endParaRPr>
          </a:p>
        </p:txBody>
      </p:sp>
      <p:sp>
        <p:nvSpPr>
          <p:cNvPr id="6" name="CasellaDiTesto 5">
            <a:extLst>
              <a:ext uri="{FF2B5EF4-FFF2-40B4-BE49-F238E27FC236}">
                <a16:creationId xmlns:a16="http://schemas.microsoft.com/office/drawing/2014/main" id="{B6B08912-3A56-8B92-422E-F17C7E5A6139}"/>
              </a:ext>
            </a:extLst>
          </p:cNvPr>
          <p:cNvSpPr txBox="1"/>
          <p:nvPr/>
        </p:nvSpPr>
        <p:spPr>
          <a:xfrm>
            <a:off x="4821544" y="1089898"/>
            <a:ext cx="7198086" cy="5047536"/>
          </a:xfrm>
          <a:prstGeom prst="rect">
            <a:avLst/>
          </a:prstGeom>
          <a:noFill/>
        </p:spPr>
        <p:txBody>
          <a:bodyPr wrap="square" rtlCol="0">
            <a:spAutoFit/>
          </a:bodyPr>
          <a:lstStyle/>
          <a:p>
            <a:pPr algn="just"/>
            <a:r>
              <a:rPr lang="it-IT" sz="1400" b="1" u="sng" dirty="0"/>
              <a:t>art. 19 – 5-quinquies.</a:t>
            </a:r>
            <a:r>
              <a:rPr lang="it-IT" sz="1400" dirty="0"/>
              <a:t> Decorso inutilmente il termine del 31 maggio di cui al primo  periodo  del  comma  5-quater</a:t>
            </a:r>
            <a:r>
              <a:rPr lang="it-IT" sz="1400" b="1" dirty="0">
                <a:solidFill>
                  <a:srgbClr val="FFC000"/>
                </a:solidFill>
              </a:rPr>
              <a:t>,  il  contingente  organico  dei dirigenti  scolastici  e  dei  direttori  dei  servizi   generali   e amministrativi e la sua distribuzione tra le  regioni  sono  definiti con decreto del Ministro dell'istruzione e del  merito,  di  concerto con il Ministro dell'economia e delle finanze, da adottare  entro  il 30 giugno,  sulla  base  di  </a:t>
            </a:r>
            <a:r>
              <a:rPr lang="it-IT" sz="1400" b="1" u="sng" dirty="0"/>
              <a:t>un  coefficiente  indicato  dal  decreto medesimo, non inferiore a 900 e non superiore a 1000</a:t>
            </a:r>
            <a:r>
              <a:rPr lang="it-IT" sz="1400" b="1" dirty="0">
                <a:solidFill>
                  <a:srgbClr val="FFC000"/>
                </a:solidFill>
              </a:rPr>
              <a:t>, e tenuto  conto dei parametri, su base regionale, relativi  al  numero  degli  alunni iscritti nelle istituzioni scolastiche  statali  e  dell'organico  di diritto dell'anno scolastico di riferimento, integrato dal  </a:t>
            </a:r>
            <a:r>
              <a:rPr lang="it-IT" sz="1400" b="1" dirty="0"/>
              <a:t>parametro della densità degli abitanti per chilometro quadrato</a:t>
            </a:r>
            <a:r>
              <a:rPr lang="it-IT" sz="1400" b="1" dirty="0">
                <a:solidFill>
                  <a:srgbClr val="FFC000"/>
                </a:solidFill>
              </a:rPr>
              <a:t>, ferma restando la necessità di  salvaguardare  le  </a:t>
            </a:r>
            <a:r>
              <a:rPr lang="it-IT" sz="1400" b="1" dirty="0"/>
              <a:t>specificità  delle  istituzioni scolastiche situate nei comuni montani, nelle piccole isole  e  nelle aree geografiche caratterizzate da specificità linguistiche</a:t>
            </a:r>
            <a:r>
              <a:rPr lang="it-IT" sz="1400" b="1" dirty="0">
                <a:solidFill>
                  <a:srgbClr val="FFC000"/>
                </a:solidFill>
              </a:rPr>
              <a:t>, nonché’ da un </a:t>
            </a:r>
            <a:r>
              <a:rPr lang="it-IT" sz="1400" b="1" dirty="0"/>
              <a:t>parametro perequativo</a:t>
            </a:r>
            <a:r>
              <a:rPr lang="it-IT" sz="1400" b="1" dirty="0">
                <a:solidFill>
                  <a:srgbClr val="FFC000"/>
                </a:solidFill>
              </a:rPr>
              <a:t>, determinato in maniera  da  garantire  a tutte le regioni, nell'anno scolastico 2024/2025, almeno il  medesimo numero di istituzioni scolastiche calcolato sulla base del  parametro di cui  al  comma  5  e  comunque  entro  i  limiti  del  contingente complessivo a livello nazionale  individuato  ai  sensi  del  secondo periodo</a:t>
            </a:r>
            <a:r>
              <a:rPr lang="it-IT" sz="1400" dirty="0"/>
              <a:t>. </a:t>
            </a:r>
          </a:p>
          <a:p>
            <a:pPr algn="just"/>
            <a:r>
              <a:rPr lang="it-IT" sz="1400" dirty="0"/>
              <a:t>Al fine di garantire una riduzione graduale del numero delle istituzioni  scolastiche   per   ciascuno   degli   anni   scolastici considerati si  applica,  per  i  primi  sette  anni  scolastici,  un correttivo non superiore al 2 per cento  anche  prevedendo  forme  di compensazione  interregionale.  Gli  uffici   scolastici   regionali, sentite le regioni, provvedono alla ripartizione del contingente  dei dirigenti scolastici assegnato. </a:t>
            </a:r>
          </a:p>
        </p:txBody>
      </p:sp>
      <p:sp>
        <p:nvSpPr>
          <p:cNvPr id="3" name="CasellaDiTesto 2">
            <a:extLst>
              <a:ext uri="{FF2B5EF4-FFF2-40B4-BE49-F238E27FC236}">
                <a16:creationId xmlns:a16="http://schemas.microsoft.com/office/drawing/2014/main" id="{FF91B7C7-E519-CCA3-CE55-1D5FED6E1544}"/>
              </a:ext>
            </a:extLst>
          </p:cNvPr>
          <p:cNvSpPr txBox="1"/>
          <p:nvPr/>
        </p:nvSpPr>
        <p:spPr>
          <a:xfrm>
            <a:off x="4401306" y="-3"/>
            <a:ext cx="7410480" cy="1015663"/>
          </a:xfrm>
          <a:prstGeom prst="rect">
            <a:avLst/>
          </a:prstGeom>
          <a:noFill/>
        </p:spPr>
        <p:txBody>
          <a:bodyPr wrap="square" rtlCol="0">
            <a:spAutoFit/>
          </a:bodyPr>
          <a:lstStyle/>
          <a:p>
            <a:pPr algn="r"/>
            <a:endParaRPr lang="it-IT" sz="1200" b="1" dirty="0">
              <a:solidFill>
                <a:schemeClr val="tx1">
                  <a:lumMod val="95000"/>
                </a:schemeClr>
              </a:solidFill>
            </a:endParaRPr>
          </a:p>
          <a:p>
            <a:pPr algn="r"/>
            <a:r>
              <a:rPr lang="it-IT" sz="1200" b="1" i="0" dirty="0">
                <a:effectLst/>
                <a:latin typeface="Arial" panose="020B0604020202020204" pitchFamily="34" charset="0"/>
              </a:rPr>
              <a:t>Legge 29 </a:t>
            </a:r>
            <a:r>
              <a:rPr lang="it-IT" sz="1200" b="1" dirty="0">
                <a:latin typeface="Arial" panose="020B0604020202020204" pitchFamily="34" charset="0"/>
              </a:rPr>
              <a:t>dicembre 2022, n. 197 (Bilancio di previsione dello Stato per l'anno finanziario 2023 e bilancio pluriennale </a:t>
            </a:r>
            <a:r>
              <a:rPr lang="it-IT" sz="1200" b="1" i="0" dirty="0">
                <a:effectLst/>
                <a:latin typeface="Arial" panose="020B0604020202020204" pitchFamily="34" charset="0"/>
              </a:rPr>
              <a:t>per il triennio 2023-2025), art. 1, commi 557, 558, 560 e 561.</a:t>
            </a:r>
          </a:p>
          <a:p>
            <a:pPr algn="r"/>
            <a:r>
              <a:rPr lang="it-IT" sz="1200" b="1" dirty="0"/>
              <a:t>Decreto Legge  6 luglio 2011, n.98, Decreto Legge  15 luglio </a:t>
            </a:r>
            <a:r>
              <a:rPr lang="it-IT" sz="1200" b="1" dirty="0">
                <a:solidFill>
                  <a:schemeClr val="tx1">
                    <a:lumMod val="95000"/>
                  </a:schemeClr>
                </a:solidFill>
              </a:rPr>
              <a:t>2011 </a:t>
            </a:r>
          </a:p>
          <a:p>
            <a:pPr algn="r"/>
            <a:r>
              <a:rPr lang="it-IT" sz="1200" b="1" dirty="0">
                <a:solidFill>
                  <a:schemeClr val="tx1">
                    <a:lumMod val="95000"/>
                  </a:schemeClr>
                </a:solidFill>
              </a:rPr>
              <a:t>(testo in vigore dal 01.01.2023) </a:t>
            </a:r>
          </a:p>
        </p:txBody>
      </p:sp>
    </p:spTree>
    <p:extLst>
      <p:ext uri="{BB962C8B-B14F-4D97-AF65-F5344CB8AC3E}">
        <p14:creationId xmlns:p14="http://schemas.microsoft.com/office/powerpoint/2010/main" val="1977017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 name="Picture 12">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1" name="Rectangle 20">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3D15A6F9-32E7-4EA5-A1BE-A2636DA69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5" name="Freeform 36">
            <a:extLst>
              <a:ext uri="{FF2B5EF4-FFF2-40B4-BE49-F238E27FC236}">
                <a16:creationId xmlns:a16="http://schemas.microsoft.com/office/drawing/2014/main" id="{1B9047A0-D508-41B4-9987-A03A1C314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3072"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B679C71C-F606-4D18-A66B-277C1FD5C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1307" y="0"/>
            <a:ext cx="7790693" cy="6858003"/>
          </a:xfrm>
          <a:custGeom>
            <a:avLst/>
            <a:gdLst>
              <a:gd name="connsiteX0" fmla="*/ 6960957 w 7790693"/>
              <a:gd name="connsiteY0" fmla="*/ 0 h 6858003"/>
              <a:gd name="connsiteX1" fmla="*/ 7790693 w 7790693"/>
              <a:gd name="connsiteY1" fmla="*/ 0 h 6858003"/>
              <a:gd name="connsiteX2" fmla="*/ 7790693 w 7790693"/>
              <a:gd name="connsiteY2" fmla="*/ 6858002 h 6858003"/>
              <a:gd name="connsiteX3" fmla="*/ 6995919 w 7790693"/>
              <a:gd name="connsiteY3" fmla="*/ 6858002 h 6858003"/>
              <a:gd name="connsiteX4" fmla="*/ 6995919 w 7790693"/>
              <a:gd name="connsiteY4" fmla="*/ 6858003 h 6858003"/>
              <a:gd name="connsiteX5" fmla="*/ 905354 w 7790693"/>
              <a:gd name="connsiteY5" fmla="*/ 6858003 h 6858003"/>
              <a:gd name="connsiteX6" fmla="*/ 905354 w 7790693"/>
              <a:gd name="connsiteY6" fmla="*/ 6858002 h 6858003"/>
              <a:gd name="connsiteX7" fmla="*/ 0 w 7790693"/>
              <a:gd name="connsiteY7" fmla="*/ 6858002 h 6858003"/>
              <a:gd name="connsiteX8" fmla="*/ 5883 w 7790693"/>
              <a:gd name="connsiteY8" fmla="*/ 6817540 h 6858003"/>
              <a:gd name="connsiteX9" fmla="*/ 23197 w 7790693"/>
              <a:gd name="connsiteY9" fmla="*/ 6698896 h 6858003"/>
              <a:gd name="connsiteX10" fmla="*/ 35299 w 7790693"/>
              <a:gd name="connsiteY10" fmla="*/ 6612485 h 6858003"/>
              <a:gd name="connsiteX11" fmla="*/ 48074 w 7790693"/>
              <a:gd name="connsiteY11" fmla="*/ 6509615 h 6858003"/>
              <a:gd name="connsiteX12" fmla="*/ 63370 w 7790693"/>
              <a:gd name="connsiteY12" fmla="*/ 6387543 h 6858003"/>
              <a:gd name="connsiteX13" fmla="*/ 79507 w 7790693"/>
              <a:gd name="connsiteY13" fmla="*/ 6252440 h 6858003"/>
              <a:gd name="connsiteX14" fmla="*/ 96484 w 7790693"/>
              <a:gd name="connsiteY14" fmla="*/ 6100193 h 6858003"/>
              <a:gd name="connsiteX15" fmla="*/ 114469 w 7790693"/>
              <a:gd name="connsiteY15" fmla="*/ 5934229 h 6858003"/>
              <a:gd name="connsiteX16" fmla="*/ 132455 w 7790693"/>
              <a:gd name="connsiteY16" fmla="*/ 5753864 h 6858003"/>
              <a:gd name="connsiteX17" fmla="*/ 150776 w 7790693"/>
              <a:gd name="connsiteY17" fmla="*/ 5561840 h 6858003"/>
              <a:gd name="connsiteX18" fmla="*/ 167753 w 7790693"/>
              <a:gd name="connsiteY18" fmla="*/ 5354728 h 6858003"/>
              <a:gd name="connsiteX19" fmla="*/ 184058 w 7790693"/>
              <a:gd name="connsiteY19" fmla="*/ 5138015 h 6858003"/>
              <a:gd name="connsiteX20" fmla="*/ 198850 w 7790693"/>
              <a:gd name="connsiteY20" fmla="*/ 4908958 h 6858003"/>
              <a:gd name="connsiteX21" fmla="*/ 212969 w 7790693"/>
              <a:gd name="connsiteY21" fmla="*/ 4670300 h 6858003"/>
              <a:gd name="connsiteX22" fmla="*/ 226249 w 7790693"/>
              <a:gd name="connsiteY22" fmla="*/ 4421354 h 6858003"/>
              <a:gd name="connsiteX23" fmla="*/ 230955 w 7790693"/>
              <a:gd name="connsiteY23" fmla="*/ 4293795 h 6858003"/>
              <a:gd name="connsiteX24" fmla="*/ 236166 w 7790693"/>
              <a:gd name="connsiteY24" fmla="*/ 4163494 h 6858003"/>
              <a:gd name="connsiteX25" fmla="*/ 241040 w 7790693"/>
              <a:gd name="connsiteY25" fmla="*/ 4031135 h 6858003"/>
              <a:gd name="connsiteX26" fmla="*/ 244234 w 7790693"/>
              <a:gd name="connsiteY26" fmla="*/ 3898089 h 6858003"/>
              <a:gd name="connsiteX27" fmla="*/ 247092 w 7790693"/>
              <a:gd name="connsiteY27" fmla="*/ 3762301 h 6858003"/>
              <a:gd name="connsiteX28" fmla="*/ 250117 w 7790693"/>
              <a:gd name="connsiteY28" fmla="*/ 3625141 h 6858003"/>
              <a:gd name="connsiteX29" fmla="*/ 252134 w 7790693"/>
              <a:gd name="connsiteY29" fmla="*/ 3485238 h 6858003"/>
              <a:gd name="connsiteX30" fmla="*/ 252134 w 7790693"/>
              <a:gd name="connsiteY30" fmla="*/ 3343963 h 6858003"/>
              <a:gd name="connsiteX31" fmla="*/ 253143 w 7790693"/>
              <a:gd name="connsiteY31" fmla="*/ 3201317 h 6858003"/>
              <a:gd name="connsiteX32" fmla="*/ 252134 w 7790693"/>
              <a:gd name="connsiteY32" fmla="*/ 3057299 h 6858003"/>
              <a:gd name="connsiteX33" fmla="*/ 250117 w 7790693"/>
              <a:gd name="connsiteY33" fmla="*/ 2911223 h 6858003"/>
              <a:gd name="connsiteX34" fmla="*/ 248268 w 7790693"/>
              <a:gd name="connsiteY34" fmla="*/ 2765148 h 6858003"/>
              <a:gd name="connsiteX35" fmla="*/ 244234 w 7790693"/>
              <a:gd name="connsiteY35" fmla="*/ 2617015 h 6858003"/>
              <a:gd name="connsiteX36" fmla="*/ 240032 w 7790693"/>
              <a:gd name="connsiteY36" fmla="*/ 2467511 h 6858003"/>
              <a:gd name="connsiteX37" fmla="*/ 235157 w 7790693"/>
              <a:gd name="connsiteY37" fmla="*/ 2318006 h 6858003"/>
              <a:gd name="connsiteX38" fmla="*/ 228266 w 7790693"/>
              <a:gd name="connsiteY38" fmla="*/ 2167130 h 6858003"/>
              <a:gd name="connsiteX39" fmla="*/ 220029 w 7790693"/>
              <a:gd name="connsiteY39" fmla="*/ 2014883 h 6858003"/>
              <a:gd name="connsiteX40" fmla="*/ 212129 w 7790693"/>
              <a:gd name="connsiteY40" fmla="*/ 1861949 h 6858003"/>
              <a:gd name="connsiteX41" fmla="*/ 202044 w 7790693"/>
              <a:gd name="connsiteY41" fmla="*/ 1709016 h 6858003"/>
              <a:gd name="connsiteX42" fmla="*/ 189941 w 7790693"/>
              <a:gd name="connsiteY42" fmla="*/ 1554025 h 6858003"/>
              <a:gd name="connsiteX43" fmla="*/ 177839 w 7790693"/>
              <a:gd name="connsiteY43" fmla="*/ 1401092 h 6858003"/>
              <a:gd name="connsiteX44" fmla="*/ 163887 w 7790693"/>
              <a:gd name="connsiteY44" fmla="*/ 1245415 h 6858003"/>
              <a:gd name="connsiteX45" fmla="*/ 148591 w 7790693"/>
              <a:gd name="connsiteY45" fmla="*/ 1089053 h 6858003"/>
              <a:gd name="connsiteX46" fmla="*/ 132455 w 7790693"/>
              <a:gd name="connsiteY46" fmla="*/ 934748 h 6858003"/>
              <a:gd name="connsiteX47" fmla="*/ 113629 w 7790693"/>
              <a:gd name="connsiteY47" fmla="*/ 778385 h 6858003"/>
              <a:gd name="connsiteX48" fmla="*/ 93458 w 7790693"/>
              <a:gd name="connsiteY48" fmla="*/ 622709 h 6858003"/>
              <a:gd name="connsiteX49" fmla="*/ 73455 w 7790693"/>
              <a:gd name="connsiteY49" fmla="*/ 466346 h 6858003"/>
              <a:gd name="connsiteX50" fmla="*/ 50091 w 7790693"/>
              <a:gd name="connsiteY50" fmla="*/ 310670 h 6858003"/>
              <a:gd name="connsiteX51" fmla="*/ 26222 w 7790693"/>
              <a:gd name="connsiteY51" fmla="*/ 155679 h 6858003"/>
              <a:gd name="connsiteX52" fmla="*/ 1177 w 7790693"/>
              <a:gd name="connsiteY52" fmla="*/ 2 h 6858003"/>
              <a:gd name="connsiteX53" fmla="*/ 1344715 w 7790693"/>
              <a:gd name="connsiteY53" fmla="*/ 2 h 6858003"/>
              <a:gd name="connsiteX54" fmla="*/ 1344715 w 7790693"/>
              <a:gd name="connsiteY54" fmla="*/ 3 h 6858003"/>
              <a:gd name="connsiteX55" fmla="*/ 6960957 w 7790693"/>
              <a:gd name="connsiteY55" fmla="*/ 3 h 6858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790693" h="6858003">
                <a:moveTo>
                  <a:pt x="6960957" y="0"/>
                </a:moveTo>
                <a:lnTo>
                  <a:pt x="7790693" y="0"/>
                </a:lnTo>
                <a:lnTo>
                  <a:pt x="7790693" y="6858002"/>
                </a:lnTo>
                <a:lnTo>
                  <a:pt x="6995919" y="6858002"/>
                </a:lnTo>
                <a:lnTo>
                  <a:pt x="6995919" y="6858003"/>
                </a:lnTo>
                <a:lnTo>
                  <a:pt x="905354" y="6858003"/>
                </a:lnTo>
                <a:lnTo>
                  <a:pt x="905354" y="6858002"/>
                </a:lnTo>
                <a:lnTo>
                  <a:pt x="0" y="6858002"/>
                </a:lnTo>
                <a:lnTo>
                  <a:pt x="5883" y="6817540"/>
                </a:lnTo>
                <a:lnTo>
                  <a:pt x="23197" y="6698896"/>
                </a:lnTo>
                <a:lnTo>
                  <a:pt x="35299" y="6612485"/>
                </a:lnTo>
                <a:lnTo>
                  <a:pt x="48074" y="6509615"/>
                </a:lnTo>
                <a:lnTo>
                  <a:pt x="63370" y="6387543"/>
                </a:lnTo>
                <a:lnTo>
                  <a:pt x="79507" y="6252440"/>
                </a:lnTo>
                <a:lnTo>
                  <a:pt x="96484" y="6100193"/>
                </a:lnTo>
                <a:lnTo>
                  <a:pt x="114469" y="5934229"/>
                </a:lnTo>
                <a:lnTo>
                  <a:pt x="132455" y="5753864"/>
                </a:lnTo>
                <a:lnTo>
                  <a:pt x="150776" y="5561840"/>
                </a:lnTo>
                <a:lnTo>
                  <a:pt x="167753" y="5354728"/>
                </a:lnTo>
                <a:lnTo>
                  <a:pt x="184058" y="5138015"/>
                </a:lnTo>
                <a:lnTo>
                  <a:pt x="198850" y="4908958"/>
                </a:lnTo>
                <a:lnTo>
                  <a:pt x="212969" y="4670300"/>
                </a:lnTo>
                <a:lnTo>
                  <a:pt x="226249" y="4421354"/>
                </a:lnTo>
                <a:lnTo>
                  <a:pt x="230955" y="4293795"/>
                </a:lnTo>
                <a:lnTo>
                  <a:pt x="236166" y="4163494"/>
                </a:lnTo>
                <a:lnTo>
                  <a:pt x="241040" y="4031135"/>
                </a:lnTo>
                <a:lnTo>
                  <a:pt x="244234" y="3898089"/>
                </a:lnTo>
                <a:lnTo>
                  <a:pt x="247092" y="3762301"/>
                </a:lnTo>
                <a:lnTo>
                  <a:pt x="250117" y="3625141"/>
                </a:lnTo>
                <a:lnTo>
                  <a:pt x="252134" y="3485238"/>
                </a:lnTo>
                <a:lnTo>
                  <a:pt x="252134" y="3343963"/>
                </a:lnTo>
                <a:lnTo>
                  <a:pt x="253143" y="3201317"/>
                </a:lnTo>
                <a:lnTo>
                  <a:pt x="252134" y="3057299"/>
                </a:lnTo>
                <a:lnTo>
                  <a:pt x="250117" y="2911223"/>
                </a:lnTo>
                <a:lnTo>
                  <a:pt x="248268" y="2765148"/>
                </a:lnTo>
                <a:lnTo>
                  <a:pt x="244234" y="2617015"/>
                </a:lnTo>
                <a:lnTo>
                  <a:pt x="240032" y="2467511"/>
                </a:lnTo>
                <a:lnTo>
                  <a:pt x="235157" y="2318006"/>
                </a:lnTo>
                <a:lnTo>
                  <a:pt x="228266" y="2167130"/>
                </a:lnTo>
                <a:lnTo>
                  <a:pt x="220029" y="2014883"/>
                </a:lnTo>
                <a:lnTo>
                  <a:pt x="212129" y="1861949"/>
                </a:lnTo>
                <a:lnTo>
                  <a:pt x="202044" y="1709016"/>
                </a:lnTo>
                <a:lnTo>
                  <a:pt x="189941" y="1554025"/>
                </a:lnTo>
                <a:lnTo>
                  <a:pt x="177839" y="1401092"/>
                </a:lnTo>
                <a:lnTo>
                  <a:pt x="163887" y="1245415"/>
                </a:lnTo>
                <a:lnTo>
                  <a:pt x="148591" y="1089053"/>
                </a:lnTo>
                <a:lnTo>
                  <a:pt x="132455" y="934748"/>
                </a:lnTo>
                <a:lnTo>
                  <a:pt x="113629" y="778385"/>
                </a:lnTo>
                <a:lnTo>
                  <a:pt x="93458" y="622709"/>
                </a:lnTo>
                <a:lnTo>
                  <a:pt x="73455" y="466346"/>
                </a:lnTo>
                <a:lnTo>
                  <a:pt x="50091" y="310670"/>
                </a:lnTo>
                <a:lnTo>
                  <a:pt x="26222" y="155679"/>
                </a:lnTo>
                <a:lnTo>
                  <a:pt x="1177" y="2"/>
                </a:lnTo>
                <a:lnTo>
                  <a:pt x="1344715" y="2"/>
                </a:lnTo>
                <a:lnTo>
                  <a:pt x="1344715" y="3"/>
                </a:lnTo>
                <a:lnTo>
                  <a:pt x="6960957" y="3"/>
                </a:lnTo>
                <a:close/>
              </a:path>
            </a:pathLst>
          </a:custGeom>
          <a:ln>
            <a:noFill/>
          </a:ln>
        </p:spPr>
        <p:txBody>
          <a:bodyPr rtlCol="0" anchor="ctr"/>
          <a:lstStyle/>
          <a:p>
            <a:pPr algn="ctr"/>
            <a:endParaRPr lang="en-US"/>
          </a:p>
        </p:txBody>
      </p:sp>
      <p:pic>
        <p:nvPicPr>
          <p:cNvPr id="14" name="Picture 2" descr="Risultato immagini per logo regione campania">
            <a:extLst>
              <a:ext uri="{FF2B5EF4-FFF2-40B4-BE49-F238E27FC236}">
                <a16:creationId xmlns:a16="http://schemas.microsoft.com/office/drawing/2014/main" id="{4AA3084D-601E-D430-41C7-879EB734727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213560" y="5967167"/>
            <a:ext cx="2102920" cy="679405"/>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5A8A66EF-6084-A766-764A-373B21FDC156}"/>
              </a:ext>
            </a:extLst>
          </p:cNvPr>
          <p:cNvSpPr txBox="1"/>
          <p:nvPr/>
        </p:nvSpPr>
        <p:spPr>
          <a:xfrm rot="20347474">
            <a:off x="254479" y="2536480"/>
            <a:ext cx="3883844" cy="523220"/>
          </a:xfrm>
          <a:prstGeom prst="rect">
            <a:avLst/>
          </a:prstGeom>
          <a:noFill/>
        </p:spPr>
        <p:txBody>
          <a:bodyPr wrap="square" rtlCol="0">
            <a:spAutoFit/>
          </a:bodyPr>
          <a:lstStyle/>
          <a:p>
            <a:pPr algn="ctr"/>
            <a:r>
              <a:rPr lang="en-US" sz="2800" b="1" dirty="0">
                <a:solidFill>
                  <a:srgbClr val="FFC000"/>
                </a:solidFill>
                <a:highlight>
                  <a:srgbClr val="800080"/>
                </a:highlight>
              </a:rPr>
              <a:t>La </a:t>
            </a:r>
            <a:r>
              <a:rPr lang="en-US" sz="2800" b="1" dirty="0" err="1">
                <a:solidFill>
                  <a:srgbClr val="FFC000"/>
                </a:solidFill>
                <a:highlight>
                  <a:srgbClr val="800080"/>
                </a:highlight>
              </a:rPr>
              <a:t>Legge</a:t>
            </a:r>
            <a:r>
              <a:rPr lang="en-US" sz="2800" b="1" dirty="0">
                <a:solidFill>
                  <a:srgbClr val="FFC000"/>
                </a:solidFill>
                <a:highlight>
                  <a:srgbClr val="800080"/>
                </a:highlight>
              </a:rPr>
              <a:t> di </a:t>
            </a:r>
            <a:r>
              <a:rPr lang="en-US" sz="2800" b="1" dirty="0" err="1">
                <a:solidFill>
                  <a:srgbClr val="FFC000"/>
                </a:solidFill>
                <a:highlight>
                  <a:srgbClr val="800080"/>
                </a:highlight>
              </a:rPr>
              <a:t>Bilancio</a:t>
            </a:r>
            <a:endParaRPr lang="it-IT" sz="2800" b="1" dirty="0">
              <a:solidFill>
                <a:srgbClr val="FFC000"/>
              </a:solidFill>
              <a:highlight>
                <a:srgbClr val="800080"/>
              </a:highlight>
            </a:endParaRPr>
          </a:p>
        </p:txBody>
      </p:sp>
      <p:sp>
        <p:nvSpPr>
          <p:cNvPr id="4" name="Rectangle 1">
            <a:extLst>
              <a:ext uri="{FF2B5EF4-FFF2-40B4-BE49-F238E27FC236}">
                <a16:creationId xmlns:a16="http://schemas.microsoft.com/office/drawing/2014/main" id="{412373C8-0DAE-8944-5131-E26DFCAF2137}"/>
              </a:ext>
            </a:extLst>
          </p:cNvPr>
          <p:cNvSpPr>
            <a:spLocks noChangeArrowheads="1"/>
          </p:cNvSpPr>
          <p:nvPr/>
        </p:nvSpPr>
        <p:spPr bwMode="auto">
          <a:xfrm>
            <a:off x="5039779" y="1676400"/>
            <a:ext cx="6790860" cy="3108543"/>
          </a:xfrm>
          <a:prstGeom prst="rect">
            <a:avLst/>
          </a:prstGeom>
          <a:noFill/>
        </p:spPr>
        <p:txBody>
          <a:bodyPr wrap="square" rtlCol="0">
            <a:spAutoFit/>
          </a:bodyPr>
          <a:lstStyle/>
          <a:p>
            <a:pPr algn="just"/>
            <a:r>
              <a:rPr lang="it-IT" sz="1400" b="1" u="sng" dirty="0"/>
              <a:t>art. 19 – </a:t>
            </a:r>
            <a:r>
              <a:rPr lang="it-IT" altLang="it-IT" sz="1400" b="1" u="sng" dirty="0"/>
              <a:t>5-sexies</a:t>
            </a:r>
            <a:r>
              <a:rPr lang="it-IT" altLang="it-IT" sz="1400" b="1" dirty="0"/>
              <a:t>. </a:t>
            </a:r>
          </a:p>
          <a:p>
            <a:pPr algn="just"/>
            <a:r>
              <a:rPr lang="it-IT" altLang="it-IT" sz="1400" dirty="0"/>
              <a:t>In sede di prima applicazione, per l'anno scolastico 2023/2024, restano ferme le disposizioni dei commi 5, 5-bis e 5-ter del presente articolo, con i parametri indicati all'articolo 1, comma 978, della legge 30 dicembre 2020, n. 178, e, </a:t>
            </a:r>
            <a:r>
              <a:rPr lang="it-IT" altLang="it-IT" sz="1400" b="1" dirty="0">
                <a:solidFill>
                  <a:srgbClr val="FFC000"/>
                </a:solidFill>
              </a:rPr>
              <a:t>per l'anno scolastico 2024/2025, il decreto di cui al comma 5-quater o quello di cui al comma 5-quinquies del presente articolo definisce un contingente organico comunque non superiore a quello determinato mediante l'applicazione dei commi 5 e 5-bis</a:t>
            </a:r>
            <a:r>
              <a:rPr lang="it-IT" altLang="it-IT" sz="1400" dirty="0"/>
              <a:t>. </a:t>
            </a:r>
          </a:p>
          <a:p>
            <a:pPr algn="just"/>
            <a:r>
              <a:rPr lang="it-IT" altLang="it-IT" sz="1400" b="1" dirty="0">
                <a:solidFill>
                  <a:srgbClr val="FFC000"/>
                </a:solidFill>
              </a:rPr>
              <a:t>A decorrere dall'anno scolastico 2025/2026, il decreto di cui al comma 5-quater o quello di cui al comma 5-quinquies definisce un contingente organico comunque non superiore a quello determinato sulla base dei criteri definiti nell'anno scolastico precedente. </a:t>
            </a:r>
          </a:p>
          <a:p>
            <a:pPr algn="just"/>
            <a:r>
              <a:rPr lang="it-IT" altLang="it-IT" sz="1400" dirty="0"/>
              <a:t>Eventuali situazioni di esubero trovano compensazione nell'ambito della definizione del contingente. </a:t>
            </a:r>
          </a:p>
        </p:txBody>
      </p:sp>
      <p:sp>
        <p:nvSpPr>
          <p:cNvPr id="3" name="CasellaDiTesto 2">
            <a:extLst>
              <a:ext uri="{FF2B5EF4-FFF2-40B4-BE49-F238E27FC236}">
                <a16:creationId xmlns:a16="http://schemas.microsoft.com/office/drawing/2014/main" id="{0E41587B-2F8C-FE2D-EC89-35850B41FD5C}"/>
              </a:ext>
            </a:extLst>
          </p:cNvPr>
          <p:cNvSpPr txBox="1"/>
          <p:nvPr/>
        </p:nvSpPr>
        <p:spPr>
          <a:xfrm>
            <a:off x="4401306" y="-3"/>
            <a:ext cx="7410480" cy="1015663"/>
          </a:xfrm>
          <a:prstGeom prst="rect">
            <a:avLst/>
          </a:prstGeom>
          <a:noFill/>
        </p:spPr>
        <p:txBody>
          <a:bodyPr wrap="square" rtlCol="0">
            <a:spAutoFit/>
          </a:bodyPr>
          <a:lstStyle/>
          <a:p>
            <a:pPr algn="r"/>
            <a:endParaRPr lang="it-IT" sz="1200" b="1" dirty="0">
              <a:solidFill>
                <a:schemeClr val="tx1">
                  <a:lumMod val="95000"/>
                </a:schemeClr>
              </a:solidFill>
            </a:endParaRPr>
          </a:p>
          <a:p>
            <a:pPr algn="r"/>
            <a:r>
              <a:rPr lang="it-IT" sz="1200" b="1" i="0" dirty="0">
                <a:effectLst/>
                <a:latin typeface="Arial" panose="020B0604020202020204" pitchFamily="34" charset="0"/>
              </a:rPr>
              <a:t>Legge 29 </a:t>
            </a:r>
            <a:r>
              <a:rPr lang="it-IT" sz="1200" b="1" dirty="0">
                <a:latin typeface="Arial" panose="020B0604020202020204" pitchFamily="34" charset="0"/>
              </a:rPr>
              <a:t>dicembre 2022, n. 197 (Bilancio di previsione dello Stato per l'anno finanziario 2023 e bilancio pluriennale </a:t>
            </a:r>
            <a:r>
              <a:rPr lang="it-IT" sz="1200" b="1" i="0" dirty="0">
                <a:effectLst/>
                <a:latin typeface="Arial" panose="020B0604020202020204" pitchFamily="34" charset="0"/>
              </a:rPr>
              <a:t>per il triennio 2023-2025), art. 1, commi 557, 558, 560 e 561.</a:t>
            </a:r>
          </a:p>
          <a:p>
            <a:pPr algn="r"/>
            <a:r>
              <a:rPr lang="it-IT" sz="1200" b="1" dirty="0"/>
              <a:t>Decreto Legge  6 luglio 2011, n.98, Decreto Legge  15 luglio </a:t>
            </a:r>
            <a:r>
              <a:rPr lang="it-IT" sz="1200" b="1" dirty="0">
                <a:solidFill>
                  <a:schemeClr val="tx1">
                    <a:lumMod val="95000"/>
                  </a:schemeClr>
                </a:solidFill>
              </a:rPr>
              <a:t>2011 </a:t>
            </a:r>
          </a:p>
          <a:p>
            <a:pPr algn="r"/>
            <a:r>
              <a:rPr lang="it-IT" sz="1200" b="1" dirty="0">
                <a:solidFill>
                  <a:schemeClr val="tx1">
                    <a:lumMod val="95000"/>
                  </a:schemeClr>
                </a:solidFill>
              </a:rPr>
              <a:t>(testo in vigore dal 01.01.2023) </a:t>
            </a:r>
          </a:p>
        </p:txBody>
      </p:sp>
    </p:spTree>
    <p:extLst>
      <p:ext uri="{BB962C8B-B14F-4D97-AF65-F5344CB8AC3E}">
        <p14:creationId xmlns:p14="http://schemas.microsoft.com/office/powerpoint/2010/main" val="107959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8490B9B-7356-C57F-D05C-828775DE0599}"/>
              </a:ext>
            </a:extLst>
          </p:cNvPr>
          <p:cNvSpPr txBox="1"/>
          <p:nvPr/>
        </p:nvSpPr>
        <p:spPr>
          <a:xfrm>
            <a:off x="194859" y="168227"/>
            <a:ext cx="10425765" cy="5324535"/>
          </a:xfrm>
          <a:prstGeom prst="rect">
            <a:avLst/>
          </a:prstGeom>
          <a:noFill/>
        </p:spPr>
        <p:txBody>
          <a:bodyPr wrap="square" rtlCol="0">
            <a:spAutoFit/>
          </a:bodyPr>
          <a:lstStyle/>
          <a:p>
            <a:r>
              <a:rPr lang="en-US" b="1" dirty="0">
                <a:solidFill>
                  <a:srgbClr val="FFC000"/>
                </a:solidFill>
              </a:rPr>
              <a:t>PNRR - PIANO NAZIONALE di RIPRESA e RESILIENZA </a:t>
            </a:r>
          </a:p>
          <a:p>
            <a:r>
              <a:rPr lang="en-US" b="1" dirty="0" err="1">
                <a:solidFill>
                  <a:srgbClr val="FFC000"/>
                </a:solidFill>
              </a:rPr>
              <a:t>Missione</a:t>
            </a:r>
            <a:r>
              <a:rPr lang="en-US" b="1" dirty="0">
                <a:solidFill>
                  <a:srgbClr val="FFC000"/>
                </a:solidFill>
              </a:rPr>
              <a:t> 4 </a:t>
            </a:r>
            <a:r>
              <a:rPr lang="it-IT" dirty="0">
                <a:solidFill>
                  <a:srgbClr val="FFC000"/>
                </a:solidFill>
              </a:rPr>
              <a:t>“Istruzione e ricerca” </a:t>
            </a:r>
          </a:p>
          <a:p>
            <a:r>
              <a:rPr lang="it-IT" b="1" dirty="0">
                <a:solidFill>
                  <a:srgbClr val="FFC000"/>
                </a:solidFill>
              </a:rPr>
              <a:t>Componente </a:t>
            </a:r>
            <a:r>
              <a:rPr lang="it-IT" dirty="0">
                <a:solidFill>
                  <a:srgbClr val="FFC000"/>
                </a:solidFill>
              </a:rPr>
              <a:t>“Potenziamento dell’offerta dei servizi di istruzione: dagli asili nido all’Università”</a:t>
            </a:r>
            <a:endParaRPr lang="it-IT" b="1" dirty="0">
              <a:solidFill>
                <a:srgbClr val="FFC000"/>
              </a:solidFill>
            </a:endParaRPr>
          </a:p>
          <a:p>
            <a:pPr algn="ctr"/>
            <a:r>
              <a:rPr lang="en-US" sz="2400" b="1" dirty="0" err="1">
                <a:solidFill>
                  <a:srgbClr val="FFC000"/>
                </a:solidFill>
              </a:rPr>
              <a:t>Riforma</a:t>
            </a:r>
            <a:r>
              <a:rPr lang="en-US" sz="2400" b="1" dirty="0">
                <a:solidFill>
                  <a:srgbClr val="FFC000"/>
                </a:solidFill>
              </a:rPr>
              <a:t> 1.3 </a:t>
            </a:r>
          </a:p>
          <a:p>
            <a:pPr algn="ctr"/>
            <a:r>
              <a:rPr lang="it-IT" sz="2400" dirty="0">
                <a:solidFill>
                  <a:srgbClr val="FFC000"/>
                </a:solidFill>
              </a:rPr>
              <a:t>Riforma dell’organizzazione del sistema scolastico </a:t>
            </a:r>
          </a:p>
          <a:p>
            <a:pPr algn="ctr"/>
            <a:endParaRPr lang="it-IT" sz="2000" dirty="0"/>
          </a:p>
          <a:p>
            <a:pPr algn="just"/>
            <a:r>
              <a:rPr lang="it-IT" sz="2000" dirty="0"/>
              <a:t>La riforma consente di ripensare all’organizzazione del sistema scolastico con l’obiettivo di fornire soluzioni concrete a due tematiche in particolare: </a:t>
            </a:r>
          </a:p>
          <a:p>
            <a:pPr marL="342900" indent="-342900" algn="just">
              <a:buFont typeface="Wingdings" panose="05000000000000000000" pitchFamily="2" charset="2"/>
              <a:buChar char="ü"/>
            </a:pPr>
            <a:r>
              <a:rPr lang="it-IT" sz="2000" b="1" dirty="0">
                <a:solidFill>
                  <a:srgbClr val="FFC000"/>
                </a:solidFill>
              </a:rPr>
              <a:t>la riduzione del numero degli alunni per classe</a:t>
            </a:r>
          </a:p>
          <a:p>
            <a:pPr marL="342900" indent="-342900" algn="just">
              <a:buFont typeface="Wingdings" panose="05000000000000000000" pitchFamily="2" charset="2"/>
              <a:buChar char="ü"/>
            </a:pPr>
            <a:r>
              <a:rPr lang="it-IT" sz="2000" b="1" dirty="0">
                <a:solidFill>
                  <a:srgbClr val="FFC000"/>
                </a:solidFill>
              </a:rPr>
              <a:t>il dimensionamento della rete scolastica</a:t>
            </a:r>
          </a:p>
          <a:p>
            <a:pPr algn="just"/>
            <a:endParaRPr lang="it-IT" sz="2000" dirty="0"/>
          </a:p>
          <a:p>
            <a:pPr algn="just"/>
            <a:r>
              <a:rPr lang="it-IT" sz="2000" i="1" dirty="0"/>
              <a:t>In tale ottica, si pone il superamento dell’identità tra classe demografica e aula, anche al fine di rivedere il modello di scuola. Ciò, consentirà di affrontare situazioni complesse sotto numerosi profili, ad esempio le problematiche scolastiche nelle aree di montagna, nelle aree interne e nelle scuole di vallata. </a:t>
            </a:r>
          </a:p>
          <a:p>
            <a:pPr algn="just"/>
            <a:r>
              <a:rPr lang="it-IT" sz="2000" i="1" dirty="0"/>
              <a:t>Il processo normativo sarà avviato dal Ministero dell’istruzione e concluso nel 2021.</a:t>
            </a:r>
            <a:endParaRPr lang="en-US" sz="4800" b="1" i="1" dirty="0">
              <a:solidFill>
                <a:srgbClr val="FFC000"/>
              </a:solidFill>
            </a:endParaRPr>
          </a:p>
        </p:txBody>
      </p:sp>
      <p:sp>
        <p:nvSpPr>
          <p:cNvPr id="2" name="CasellaDiTesto 1">
            <a:extLst>
              <a:ext uri="{FF2B5EF4-FFF2-40B4-BE49-F238E27FC236}">
                <a16:creationId xmlns:a16="http://schemas.microsoft.com/office/drawing/2014/main" id="{B6DA0E30-8671-37DC-1626-72DE063672BB}"/>
              </a:ext>
            </a:extLst>
          </p:cNvPr>
          <p:cNvSpPr txBox="1"/>
          <p:nvPr/>
        </p:nvSpPr>
        <p:spPr>
          <a:xfrm>
            <a:off x="5201265" y="5722374"/>
            <a:ext cx="6027174" cy="707886"/>
          </a:xfrm>
          <a:prstGeom prst="rect">
            <a:avLst/>
          </a:prstGeom>
          <a:noFill/>
        </p:spPr>
        <p:txBody>
          <a:bodyPr wrap="square" rtlCol="0">
            <a:spAutoFit/>
          </a:bodyPr>
          <a:lstStyle/>
          <a:p>
            <a:r>
              <a:rPr lang="it-IT" sz="4000" b="1" dirty="0">
                <a:highlight>
                  <a:srgbClr val="800080"/>
                </a:highlight>
              </a:rPr>
              <a:t>Ma, è davvero così … ?</a:t>
            </a:r>
          </a:p>
        </p:txBody>
      </p:sp>
      <p:pic>
        <p:nvPicPr>
          <p:cNvPr id="5" name="Immagine 4" descr="Immagine che contiene testo, schermata, Carattere, Elementi grafici&#10;&#10;Descrizione generata automaticamente">
            <a:extLst>
              <a:ext uri="{FF2B5EF4-FFF2-40B4-BE49-F238E27FC236}">
                <a16:creationId xmlns:a16="http://schemas.microsoft.com/office/drawing/2014/main" id="{B838A8A2-1971-A4B8-31D0-2CD73DE88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spTree>
    <p:extLst>
      <p:ext uri="{BB962C8B-B14F-4D97-AF65-F5344CB8AC3E}">
        <p14:creationId xmlns:p14="http://schemas.microsoft.com/office/powerpoint/2010/main" val="120895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28490B9B-7356-C57F-D05C-828775DE0599}"/>
              </a:ext>
            </a:extLst>
          </p:cNvPr>
          <p:cNvSpPr txBox="1"/>
          <p:nvPr/>
        </p:nvSpPr>
        <p:spPr>
          <a:xfrm>
            <a:off x="194859" y="168227"/>
            <a:ext cx="10425765" cy="3170099"/>
          </a:xfrm>
          <a:prstGeom prst="rect">
            <a:avLst/>
          </a:prstGeom>
          <a:noFill/>
        </p:spPr>
        <p:txBody>
          <a:bodyPr wrap="square" rtlCol="0">
            <a:spAutoFit/>
          </a:bodyPr>
          <a:lstStyle/>
          <a:p>
            <a:r>
              <a:rPr lang="it-IT" sz="3600" b="1" dirty="0"/>
              <a:t>In sintesi il piano del Governo prevede:</a:t>
            </a:r>
          </a:p>
          <a:p>
            <a:endParaRPr lang="it-IT" sz="3600" b="1" dirty="0"/>
          </a:p>
          <a:p>
            <a:pPr marL="342900" indent="-342900">
              <a:buFontTx/>
              <a:buChar char="-"/>
            </a:pPr>
            <a:r>
              <a:rPr lang="it-IT" sz="3600" b="1" dirty="0"/>
              <a:t>Riduzione del numero di scuole</a:t>
            </a:r>
          </a:p>
          <a:p>
            <a:pPr marL="342900" indent="-342900">
              <a:buFontTx/>
              <a:buChar char="-"/>
            </a:pPr>
            <a:r>
              <a:rPr lang="it-IT" sz="3600" b="1" dirty="0"/>
              <a:t>Azzeramento delle reggenze</a:t>
            </a:r>
          </a:p>
          <a:p>
            <a:pPr marL="342900" indent="-342900">
              <a:buFontTx/>
              <a:buChar char="-"/>
            </a:pPr>
            <a:r>
              <a:rPr lang="it-IT" sz="3600" b="1" dirty="0"/>
              <a:t>Riduzione del numero di dirigenti scolastici</a:t>
            </a:r>
          </a:p>
          <a:p>
            <a:pPr algn="ctr"/>
            <a:endParaRPr lang="it-IT" sz="2000" dirty="0"/>
          </a:p>
        </p:txBody>
      </p:sp>
      <p:sp>
        <p:nvSpPr>
          <p:cNvPr id="3" name="Freccia in giù 2">
            <a:extLst>
              <a:ext uri="{FF2B5EF4-FFF2-40B4-BE49-F238E27FC236}">
                <a16:creationId xmlns:a16="http://schemas.microsoft.com/office/drawing/2014/main" id="{65A13074-E61D-13BA-E56D-DAA9452D798F}"/>
              </a:ext>
            </a:extLst>
          </p:cNvPr>
          <p:cNvSpPr/>
          <p:nvPr/>
        </p:nvSpPr>
        <p:spPr>
          <a:xfrm>
            <a:off x="4640826" y="3224981"/>
            <a:ext cx="1130709" cy="1238865"/>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C000"/>
              </a:solidFill>
            </a:endParaRPr>
          </a:p>
        </p:txBody>
      </p:sp>
      <p:sp>
        <p:nvSpPr>
          <p:cNvPr id="5" name="CasellaDiTesto 4">
            <a:extLst>
              <a:ext uri="{FF2B5EF4-FFF2-40B4-BE49-F238E27FC236}">
                <a16:creationId xmlns:a16="http://schemas.microsoft.com/office/drawing/2014/main" id="{D76DD0A3-0F8E-0E48-B101-373A6D37ED3A}"/>
              </a:ext>
            </a:extLst>
          </p:cNvPr>
          <p:cNvSpPr txBox="1"/>
          <p:nvPr/>
        </p:nvSpPr>
        <p:spPr>
          <a:xfrm>
            <a:off x="91927" y="4138918"/>
            <a:ext cx="11633348" cy="2369880"/>
          </a:xfrm>
          <a:prstGeom prst="rect">
            <a:avLst/>
          </a:prstGeom>
          <a:noFill/>
        </p:spPr>
        <p:txBody>
          <a:bodyPr wrap="square" rtlCol="0">
            <a:spAutoFit/>
          </a:bodyPr>
          <a:lstStyle/>
          <a:p>
            <a:pPr algn="ctr"/>
            <a:endParaRPr lang="it-IT" sz="2000" dirty="0"/>
          </a:p>
          <a:p>
            <a:pPr algn="ctr"/>
            <a:r>
              <a:rPr lang="it-IT" sz="3600" b="1" dirty="0"/>
              <a:t>Per la Campania, </a:t>
            </a:r>
            <a:r>
              <a:rPr lang="it-IT" sz="3600" b="1" u="sng" dirty="0">
                <a:solidFill>
                  <a:srgbClr val="FFC000"/>
                </a:solidFill>
              </a:rPr>
              <a:t>nei prossimi due anni</a:t>
            </a:r>
            <a:r>
              <a:rPr lang="it-IT" sz="3600" b="1" dirty="0">
                <a:solidFill>
                  <a:srgbClr val="FFC000"/>
                </a:solidFill>
              </a:rPr>
              <a:t> </a:t>
            </a:r>
            <a:r>
              <a:rPr lang="it-IT" sz="3600" b="1" dirty="0"/>
              <a:t> </a:t>
            </a:r>
          </a:p>
          <a:p>
            <a:pPr algn="ctr"/>
            <a:r>
              <a:rPr lang="it-IT" sz="3600" b="1" dirty="0"/>
              <a:t>da 959 a 839= </a:t>
            </a:r>
            <a:r>
              <a:rPr lang="it-IT" sz="3600" b="1" dirty="0">
                <a:solidFill>
                  <a:srgbClr val="FFC000"/>
                </a:solidFill>
              </a:rPr>
              <a:t>meno 120 scuole </a:t>
            </a:r>
          </a:p>
          <a:p>
            <a:pPr algn="ctr"/>
            <a:r>
              <a:rPr lang="it-IT" sz="3600" b="1" dirty="0"/>
              <a:t>da 909 dirigenti a 839 = </a:t>
            </a:r>
            <a:r>
              <a:rPr lang="it-IT" sz="3600" b="1" dirty="0">
                <a:solidFill>
                  <a:srgbClr val="FFC000"/>
                </a:solidFill>
              </a:rPr>
              <a:t>meno 70 dirigenti scolastici</a:t>
            </a:r>
          </a:p>
          <a:p>
            <a:pPr algn="ctr"/>
            <a:endParaRPr lang="it-IT" sz="2000" dirty="0"/>
          </a:p>
        </p:txBody>
      </p:sp>
      <p:pic>
        <p:nvPicPr>
          <p:cNvPr id="6" name="Immagine 5" descr="Immagine che contiene testo, schermata, Carattere, Elementi grafici&#10;&#10;Descrizione generata automaticamente">
            <a:extLst>
              <a:ext uri="{FF2B5EF4-FFF2-40B4-BE49-F238E27FC236}">
                <a16:creationId xmlns:a16="http://schemas.microsoft.com/office/drawing/2014/main" id="{BB1A6189-81E0-7287-59B3-31E57955A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spTree>
    <p:extLst>
      <p:ext uri="{BB962C8B-B14F-4D97-AF65-F5344CB8AC3E}">
        <p14:creationId xmlns:p14="http://schemas.microsoft.com/office/powerpoint/2010/main" val="2571297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07E06FB-E428-1840-137B-8B38CA470685}"/>
              </a:ext>
            </a:extLst>
          </p:cNvPr>
          <p:cNvSpPr txBox="1"/>
          <p:nvPr/>
        </p:nvSpPr>
        <p:spPr>
          <a:xfrm>
            <a:off x="545689" y="891089"/>
            <a:ext cx="9821305" cy="1200329"/>
          </a:xfrm>
          <a:prstGeom prst="rect">
            <a:avLst/>
          </a:prstGeom>
          <a:noFill/>
        </p:spPr>
        <p:txBody>
          <a:bodyPr wrap="square">
            <a:spAutoFit/>
          </a:bodyPr>
          <a:lstStyle/>
          <a:p>
            <a:r>
              <a:rPr lang="it-IT" b="1" dirty="0"/>
              <a:t>Decreto Interministeriale (MIM-MEF)</a:t>
            </a:r>
          </a:p>
          <a:p>
            <a:r>
              <a:rPr lang="it-IT" b="1" dirty="0">
                <a:solidFill>
                  <a:srgbClr val="FFC000"/>
                </a:solidFill>
              </a:rPr>
              <a:t>Criteri per la definizione del contingente organico dei dirigenti scolastici e direttori dei servizi generali e amministrativi e la sua distribuzione tra le regioni per il triennio 2024/2025-2025/2026-2026/2027</a:t>
            </a:r>
            <a:endParaRPr lang="it-IT" dirty="0"/>
          </a:p>
        </p:txBody>
      </p:sp>
      <p:sp>
        <p:nvSpPr>
          <p:cNvPr id="3" name="CasellaDiTesto 2">
            <a:extLst>
              <a:ext uri="{FF2B5EF4-FFF2-40B4-BE49-F238E27FC236}">
                <a16:creationId xmlns:a16="http://schemas.microsoft.com/office/drawing/2014/main" id="{A6FDCC93-583D-E861-3279-C05F2AFB3865}"/>
              </a:ext>
            </a:extLst>
          </p:cNvPr>
          <p:cNvSpPr txBox="1"/>
          <p:nvPr/>
        </p:nvSpPr>
        <p:spPr>
          <a:xfrm>
            <a:off x="545689" y="2251726"/>
            <a:ext cx="11100619" cy="1846659"/>
          </a:xfrm>
          <a:prstGeom prst="rect">
            <a:avLst/>
          </a:prstGeom>
          <a:noFill/>
        </p:spPr>
        <p:txBody>
          <a:bodyPr wrap="square" rtlCol="0">
            <a:spAutoFit/>
          </a:bodyPr>
          <a:lstStyle/>
          <a:p>
            <a:r>
              <a:rPr lang="it-IT" b="1" dirty="0">
                <a:solidFill>
                  <a:srgbClr val="FFC000"/>
                </a:solidFill>
              </a:rPr>
              <a:t>ARTICOLO 1 COMMA 1</a:t>
            </a:r>
          </a:p>
          <a:p>
            <a:pPr algn="just"/>
            <a:r>
              <a:rPr lang="it-IT" sz="1600" b="1" dirty="0"/>
              <a:t>A decorrere dall’anno scolastico 2024/2025 i criteri per la definizione del contingente organico dei dirigenti scolastici e dei direttori dei servizi generali e amministrativi e la sua distribuzione tra le regioni </a:t>
            </a:r>
            <a:r>
              <a:rPr lang="it-IT" sz="1600" b="1" dirty="0">
                <a:solidFill>
                  <a:srgbClr val="FFC000"/>
                </a:solidFill>
              </a:rPr>
              <a:t>tengono conto </a:t>
            </a:r>
            <a:r>
              <a:rPr lang="it-IT" sz="1600" b="1" dirty="0"/>
              <a:t>del parametro della popolazione scolastica regionale indicato per la riforma 1.3 prevista dalla missione 4, componente 1, del Piano nazionale di ripresa e resilienza, nonché </a:t>
            </a:r>
            <a:r>
              <a:rPr lang="it-IT" sz="1600" b="1" dirty="0">
                <a:solidFill>
                  <a:srgbClr val="FFC000"/>
                </a:solidFill>
              </a:rPr>
              <a:t>della necessità di salvaguardare le specificità delle istituzioni scolastiche situate nei comuni montani, nelle piccole isole e nelle aree geografiche caratterizzate da specificità linguistiche</a:t>
            </a:r>
            <a:r>
              <a:rPr lang="it-IT" sz="1600" b="1" dirty="0"/>
              <a:t>, anche prevedendo forme di compensazione interregionale.</a:t>
            </a:r>
            <a:endParaRPr lang="en-US" sz="1600" b="1" dirty="0"/>
          </a:p>
        </p:txBody>
      </p:sp>
      <p:sp>
        <p:nvSpPr>
          <p:cNvPr id="4" name="CasellaDiTesto 3">
            <a:extLst>
              <a:ext uri="{FF2B5EF4-FFF2-40B4-BE49-F238E27FC236}">
                <a16:creationId xmlns:a16="http://schemas.microsoft.com/office/drawing/2014/main" id="{A7F088B8-CD04-69DC-942F-934077F1847B}"/>
              </a:ext>
            </a:extLst>
          </p:cNvPr>
          <p:cNvSpPr txBox="1"/>
          <p:nvPr/>
        </p:nvSpPr>
        <p:spPr>
          <a:xfrm>
            <a:off x="545689" y="4419001"/>
            <a:ext cx="11100619" cy="2092881"/>
          </a:xfrm>
          <a:prstGeom prst="rect">
            <a:avLst/>
          </a:prstGeom>
          <a:noFill/>
        </p:spPr>
        <p:txBody>
          <a:bodyPr wrap="square" rtlCol="0">
            <a:spAutoFit/>
          </a:bodyPr>
          <a:lstStyle/>
          <a:p>
            <a:r>
              <a:rPr lang="it-IT" b="1" dirty="0">
                <a:solidFill>
                  <a:srgbClr val="FFC000"/>
                </a:solidFill>
              </a:rPr>
              <a:t>ARTICOLO 1 COMMA 2</a:t>
            </a:r>
          </a:p>
          <a:p>
            <a:pPr algn="just"/>
            <a:r>
              <a:rPr lang="it-IT" sz="1600" b="1" dirty="0">
                <a:solidFill>
                  <a:srgbClr val="FFC000"/>
                </a:solidFill>
              </a:rPr>
              <a:t>Per l’anno scolastico 2024/2025, il contingente organico dei dirigenti scolastici e dei direttori dei servizi generali e amministrativi </a:t>
            </a:r>
            <a:r>
              <a:rPr lang="it-IT" sz="1600" b="1" u="sng" dirty="0">
                <a:solidFill>
                  <a:srgbClr val="FFC000"/>
                </a:solidFill>
              </a:rPr>
              <a:t>non può essere superiore </a:t>
            </a:r>
            <a:r>
              <a:rPr lang="it-IT" sz="1600" b="1" dirty="0">
                <a:solidFill>
                  <a:srgbClr val="FFC000"/>
                </a:solidFill>
              </a:rPr>
              <a:t>a quello determinato mediante l’applicazione dell’articolo 19, commi 5 e 5-bis del decreto-legge 6 luglio 2011, n. 98,</a:t>
            </a:r>
            <a:r>
              <a:rPr lang="it-IT" sz="1600" b="1" dirty="0"/>
              <a:t> convertito con modificazioni dalla legge 15 luglio 2011, n. 111, secondo i quali è assegnato un dirigente scolastico (DS) con  incarico  a  tempo  indeterminato e un direttore dei servizi generali ed amministrativi (DSGA) in via esclusiva solo alle istituzioni scolastiche con almeno 600 alunni (400 nei comuni montani, nelle piccole isole e nelle aree geografiche caratterizzate da specificità linguistiche).</a:t>
            </a:r>
            <a:endParaRPr lang="en-US" sz="1600" b="1" dirty="0"/>
          </a:p>
        </p:txBody>
      </p:sp>
      <p:sp>
        <p:nvSpPr>
          <p:cNvPr id="6" name="CasellaDiTesto 5">
            <a:extLst>
              <a:ext uri="{FF2B5EF4-FFF2-40B4-BE49-F238E27FC236}">
                <a16:creationId xmlns:a16="http://schemas.microsoft.com/office/drawing/2014/main" id="{A366AA46-23DD-6068-711C-E57D2A65FE86}"/>
              </a:ext>
            </a:extLst>
          </p:cNvPr>
          <p:cNvSpPr txBox="1"/>
          <p:nvPr/>
        </p:nvSpPr>
        <p:spPr>
          <a:xfrm>
            <a:off x="2591865" y="226160"/>
            <a:ext cx="6009210" cy="584775"/>
          </a:xfrm>
          <a:prstGeom prst="rect">
            <a:avLst/>
          </a:prstGeom>
          <a:noFill/>
        </p:spPr>
        <p:txBody>
          <a:bodyPr wrap="square" rtlCol="0">
            <a:spAutoFit/>
          </a:bodyPr>
          <a:lstStyle>
            <a:defPPr>
              <a:defRPr lang="en-US"/>
            </a:defPPr>
            <a:lvl1pPr algn="ctr">
              <a:defRPr sz="2400" b="1">
                <a:highlight>
                  <a:srgbClr val="800080"/>
                </a:highlight>
              </a:defRPr>
            </a:lvl1pPr>
          </a:lstStyle>
          <a:p>
            <a:r>
              <a:rPr lang="it-IT" sz="3200" dirty="0"/>
              <a:t>Criteri per il dopo 2023/2024</a:t>
            </a:r>
          </a:p>
        </p:txBody>
      </p:sp>
      <p:pic>
        <p:nvPicPr>
          <p:cNvPr id="7" name="Immagine 6" descr="Immagine che contiene testo, schermata, Carattere, Elementi grafici&#10;&#10;Descrizione generata automaticamente">
            <a:extLst>
              <a:ext uri="{FF2B5EF4-FFF2-40B4-BE49-F238E27FC236}">
                <a16:creationId xmlns:a16="http://schemas.microsoft.com/office/drawing/2014/main" id="{2D267B53-24B7-759B-4849-A9DF5C7A7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spTree>
    <p:extLst>
      <p:ext uri="{BB962C8B-B14F-4D97-AF65-F5344CB8AC3E}">
        <p14:creationId xmlns:p14="http://schemas.microsoft.com/office/powerpoint/2010/main" val="1318447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307E06FB-E428-1840-137B-8B38CA470685}"/>
              </a:ext>
            </a:extLst>
          </p:cNvPr>
          <p:cNvSpPr txBox="1"/>
          <p:nvPr/>
        </p:nvSpPr>
        <p:spPr>
          <a:xfrm>
            <a:off x="528005" y="840791"/>
            <a:ext cx="9821305" cy="1200329"/>
          </a:xfrm>
          <a:prstGeom prst="rect">
            <a:avLst/>
          </a:prstGeom>
          <a:noFill/>
        </p:spPr>
        <p:txBody>
          <a:bodyPr wrap="square">
            <a:spAutoFit/>
          </a:bodyPr>
          <a:lstStyle/>
          <a:p>
            <a:r>
              <a:rPr lang="it-IT" b="1" dirty="0"/>
              <a:t>Decreto Interministeriale (MIM-MEF)</a:t>
            </a:r>
          </a:p>
          <a:p>
            <a:r>
              <a:rPr lang="it-IT" b="1" dirty="0">
                <a:solidFill>
                  <a:srgbClr val="FFC000"/>
                </a:solidFill>
              </a:rPr>
              <a:t>Criteri per la definizione del contingente organico dei dirigenti scolastici e direttori dei servizi generali e amministrativi e la sua distribuzione tra le regioni per il triennio 2024/2025-2025/2026-2026/2027</a:t>
            </a:r>
            <a:endParaRPr lang="it-IT" dirty="0"/>
          </a:p>
        </p:txBody>
      </p:sp>
      <p:sp>
        <p:nvSpPr>
          <p:cNvPr id="5" name="CasellaDiTesto 4">
            <a:extLst>
              <a:ext uri="{FF2B5EF4-FFF2-40B4-BE49-F238E27FC236}">
                <a16:creationId xmlns:a16="http://schemas.microsoft.com/office/drawing/2014/main" id="{615ED4CF-47BE-2323-ABFE-5591C552DA06}"/>
              </a:ext>
            </a:extLst>
          </p:cNvPr>
          <p:cNvSpPr txBox="1"/>
          <p:nvPr/>
        </p:nvSpPr>
        <p:spPr>
          <a:xfrm>
            <a:off x="453704" y="2244060"/>
            <a:ext cx="11100619" cy="1692771"/>
          </a:xfrm>
          <a:prstGeom prst="rect">
            <a:avLst/>
          </a:prstGeom>
          <a:noFill/>
        </p:spPr>
        <p:txBody>
          <a:bodyPr wrap="square" rtlCol="0">
            <a:spAutoFit/>
          </a:bodyPr>
          <a:lstStyle/>
          <a:p>
            <a:r>
              <a:rPr lang="it-IT" sz="2400" b="1" dirty="0">
                <a:solidFill>
                  <a:srgbClr val="FFC000"/>
                </a:solidFill>
              </a:rPr>
              <a:t>ARTICOLO 1 COMMA 3</a:t>
            </a:r>
          </a:p>
          <a:p>
            <a:pPr algn="just"/>
            <a:r>
              <a:rPr lang="it-IT" sz="2000" b="1" dirty="0"/>
              <a:t>Nell’anno scolastico </a:t>
            </a:r>
            <a:r>
              <a:rPr lang="it-IT" sz="2000" b="1" dirty="0">
                <a:solidFill>
                  <a:srgbClr val="FFC000"/>
                </a:solidFill>
              </a:rPr>
              <a:t>2024/2025 viene comunque garantito a ciascuna Regione un numero di sedi di dirigenza </a:t>
            </a:r>
            <a:r>
              <a:rPr lang="it-IT" sz="2000" b="1" u="sng" dirty="0">
                <a:solidFill>
                  <a:srgbClr val="FFC000"/>
                </a:solidFill>
              </a:rPr>
              <a:t>non inferiore </a:t>
            </a:r>
            <a:r>
              <a:rPr lang="it-IT" sz="2000" b="1" dirty="0">
                <a:solidFill>
                  <a:srgbClr val="FFC000"/>
                </a:solidFill>
              </a:rPr>
              <a:t>a quello previsto mediante l’applicazione del parametro dimensionale </a:t>
            </a:r>
            <a:r>
              <a:rPr lang="it-IT" sz="2000" b="1" dirty="0"/>
              <a:t>previsto dall’articolo 19, comma 5 del richiamato decreto-legge 6 luglio 2011, n. 98</a:t>
            </a:r>
            <a:endParaRPr lang="en-US" sz="2000" b="1" dirty="0"/>
          </a:p>
        </p:txBody>
      </p:sp>
      <p:pic>
        <p:nvPicPr>
          <p:cNvPr id="7" name="Immagine 6" descr="Immagine che contiene testo, schermata, Carattere, Elementi grafici&#10;&#10;Descrizione generata automaticamente">
            <a:extLst>
              <a:ext uri="{FF2B5EF4-FFF2-40B4-BE49-F238E27FC236}">
                <a16:creationId xmlns:a16="http://schemas.microsoft.com/office/drawing/2014/main" id="{2D267B53-24B7-759B-4849-A9DF5C7A7D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885" y="-20320"/>
            <a:ext cx="1255372" cy="1198880"/>
          </a:xfrm>
          <a:prstGeom prst="rect">
            <a:avLst/>
          </a:prstGeom>
        </p:spPr>
      </p:pic>
      <p:sp>
        <p:nvSpPr>
          <p:cNvPr id="9" name="CasellaDiTesto 8">
            <a:extLst>
              <a:ext uri="{FF2B5EF4-FFF2-40B4-BE49-F238E27FC236}">
                <a16:creationId xmlns:a16="http://schemas.microsoft.com/office/drawing/2014/main" id="{F0FB9623-C3FA-157A-B7C8-4F4898C827AA}"/>
              </a:ext>
            </a:extLst>
          </p:cNvPr>
          <p:cNvSpPr txBox="1"/>
          <p:nvPr/>
        </p:nvSpPr>
        <p:spPr>
          <a:xfrm>
            <a:off x="1231818" y="5291326"/>
            <a:ext cx="10212439" cy="1323439"/>
          </a:xfrm>
          <a:prstGeom prst="rect">
            <a:avLst/>
          </a:prstGeom>
          <a:noFill/>
        </p:spPr>
        <p:txBody>
          <a:bodyPr wrap="square" rtlCol="0">
            <a:spAutoFit/>
          </a:bodyPr>
          <a:lstStyle/>
          <a:p>
            <a:pPr algn="ctr"/>
            <a:r>
              <a:rPr lang="it-IT" sz="4000" b="1" dirty="0">
                <a:highlight>
                  <a:srgbClr val="800080"/>
                </a:highlight>
              </a:rPr>
              <a:t>Allora perché passare da 959 a </a:t>
            </a:r>
          </a:p>
          <a:p>
            <a:pPr algn="ctr"/>
            <a:r>
              <a:rPr lang="it-IT" sz="4000" b="1" dirty="0">
                <a:highlight>
                  <a:srgbClr val="800080"/>
                </a:highlight>
              </a:rPr>
              <a:t>839 e non a 865?</a:t>
            </a:r>
          </a:p>
        </p:txBody>
      </p:sp>
      <p:sp>
        <p:nvSpPr>
          <p:cNvPr id="10" name="Freccia in giù 9">
            <a:extLst>
              <a:ext uri="{FF2B5EF4-FFF2-40B4-BE49-F238E27FC236}">
                <a16:creationId xmlns:a16="http://schemas.microsoft.com/office/drawing/2014/main" id="{C14F637F-26B2-894A-BD10-655887B5D147}"/>
              </a:ext>
            </a:extLst>
          </p:cNvPr>
          <p:cNvSpPr/>
          <p:nvPr/>
        </p:nvSpPr>
        <p:spPr>
          <a:xfrm>
            <a:off x="5438658" y="3924973"/>
            <a:ext cx="1130709" cy="1238865"/>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dirty="0">
              <a:solidFill>
                <a:srgbClr val="FFC000"/>
              </a:solidFill>
            </a:endParaRPr>
          </a:p>
        </p:txBody>
      </p:sp>
      <p:sp>
        <p:nvSpPr>
          <p:cNvPr id="11" name="CasellaDiTesto 10">
            <a:extLst>
              <a:ext uri="{FF2B5EF4-FFF2-40B4-BE49-F238E27FC236}">
                <a16:creationId xmlns:a16="http://schemas.microsoft.com/office/drawing/2014/main" id="{ACA72045-8EAF-5193-73E1-8ADF4B622C80}"/>
              </a:ext>
            </a:extLst>
          </p:cNvPr>
          <p:cNvSpPr txBox="1"/>
          <p:nvPr/>
        </p:nvSpPr>
        <p:spPr>
          <a:xfrm>
            <a:off x="2591865" y="226160"/>
            <a:ext cx="6009210" cy="584775"/>
          </a:xfrm>
          <a:prstGeom prst="rect">
            <a:avLst/>
          </a:prstGeom>
          <a:noFill/>
        </p:spPr>
        <p:txBody>
          <a:bodyPr wrap="square" rtlCol="0">
            <a:spAutoFit/>
          </a:bodyPr>
          <a:lstStyle>
            <a:defPPr>
              <a:defRPr lang="en-US"/>
            </a:defPPr>
            <a:lvl1pPr algn="ctr">
              <a:defRPr sz="2400" b="1">
                <a:highlight>
                  <a:srgbClr val="800080"/>
                </a:highlight>
              </a:defRPr>
            </a:lvl1pPr>
          </a:lstStyle>
          <a:p>
            <a:r>
              <a:rPr lang="it-IT" sz="3200" dirty="0"/>
              <a:t>Criteri per il dopo 2023/2024</a:t>
            </a:r>
          </a:p>
        </p:txBody>
      </p:sp>
    </p:spTree>
    <p:extLst>
      <p:ext uri="{BB962C8B-B14F-4D97-AF65-F5344CB8AC3E}">
        <p14:creationId xmlns:p14="http://schemas.microsoft.com/office/powerpoint/2010/main" val="2940499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1224</TotalTime>
  <Words>2109</Words>
  <Application>Microsoft Office PowerPoint</Application>
  <PresentationFormat>Widescreen</PresentationFormat>
  <Paragraphs>157</Paragraphs>
  <Slides>16</Slides>
  <Notes>4</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16</vt:i4>
      </vt:variant>
    </vt:vector>
  </HeadingPairs>
  <TitlesOfParts>
    <vt:vector size="22" baseType="lpstr">
      <vt:lpstr>Arial</vt:lpstr>
      <vt:lpstr>Calibri</vt:lpstr>
      <vt:lpstr>Century Gothic</vt:lpstr>
      <vt:lpstr>Wingdings</vt:lpstr>
      <vt:lpstr>Wingdings 3</vt:lpstr>
      <vt:lpstr>Ione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Manuela</dc:creator>
  <cp:lastModifiedBy>Contabilita</cp:lastModifiedBy>
  <cp:revision>152</cp:revision>
  <cp:lastPrinted>2023-06-14T10:50:52Z</cp:lastPrinted>
  <dcterms:created xsi:type="dcterms:W3CDTF">2021-02-19T13:55:22Z</dcterms:created>
  <dcterms:modified xsi:type="dcterms:W3CDTF">2023-06-16T09:17:19Z</dcterms:modified>
</cp:coreProperties>
</file>